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A5D3"/>
    <a:srgbClr val="56A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List1!$B$16</c:f>
              <c:strCache>
                <c:ptCount val="1"/>
                <c:pt idx="0">
                  <c:v>Počet uchazečů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spPr>
              <a:solidFill>
                <a:schemeClr val="tx2"/>
              </a:solidFill>
            </c:spPr>
          </c:dPt>
          <c:dPt>
            <c:idx val="1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1.3559322033898299E-2"/>
                  <c:y val="-2.8368794326241127E-2"/>
                </c:manualLayout>
              </c:layout>
              <c:showVal val="1"/>
            </c:dLbl>
            <c:dLbl>
              <c:idx val="1"/>
              <c:layout>
                <c:manualLayout>
                  <c:x val="1.1299435028248589E-2"/>
                  <c:y val="-2.8368794326240974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Val val="1"/>
          </c:dLbls>
          <c:cat>
            <c:strRef>
              <c:f>List1!$C$15:$D$15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List1!$C$16:$D$16</c:f>
              <c:numCache>
                <c:formatCode>General</c:formatCode>
                <c:ptCount val="2"/>
                <c:pt idx="0">
                  <c:v>86</c:v>
                </c:pt>
                <c:pt idx="1">
                  <c:v>78</c:v>
                </c:pt>
              </c:numCache>
            </c:numRef>
          </c:val>
        </c:ser>
        <c:ser>
          <c:idx val="1"/>
          <c:order val="1"/>
          <c:tx>
            <c:strRef>
              <c:f>List1!$B$17</c:f>
              <c:strCache>
                <c:ptCount val="1"/>
                <c:pt idx="0">
                  <c:v>Počet vybraných</c:v>
                </c:pt>
              </c:strCache>
            </c:strRef>
          </c:tx>
          <c:spPr>
            <a:solidFill>
              <a:schemeClr val="bg1"/>
            </a:solidFill>
          </c:spPr>
          <c:dLbls>
            <c:dLbl>
              <c:idx val="0"/>
              <c:layout>
                <c:manualLayout>
                  <c:x val="1.3559322033898299E-2"/>
                  <c:y val="-2.8368794326241127E-2"/>
                </c:manualLayout>
              </c:layout>
              <c:showVal val="1"/>
            </c:dLbl>
            <c:dLbl>
              <c:idx val="1"/>
              <c:layout>
                <c:manualLayout>
                  <c:x val="1.5819209039548025E-2"/>
                  <c:y val="-3.1914893617021406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Val val="1"/>
          </c:dLbls>
          <c:cat>
            <c:strRef>
              <c:f>List1!$C$15:$D$15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List1!$C$17:$D$17</c:f>
              <c:numCache>
                <c:formatCode>General</c:formatCode>
                <c:ptCount val="2"/>
                <c:pt idx="0">
                  <c:v>60</c:v>
                </c:pt>
                <c:pt idx="1">
                  <c:v>58</c:v>
                </c:pt>
              </c:numCache>
            </c:numRef>
          </c:val>
        </c:ser>
        <c:ser>
          <c:idx val="2"/>
          <c:order val="2"/>
          <c:tx>
            <c:strRef>
              <c:f>List1!$B$18</c:f>
              <c:strCache>
                <c:ptCount val="1"/>
                <c:pt idx="0">
                  <c:v>Počet zamítnutých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55932203389826E-2"/>
                  <c:y val="-2.8368794326241127E-2"/>
                </c:manualLayout>
              </c:layout>
              <c:showVal val="1"/>
            </c:dLbl>
            <c:dLbl>
              <c:idx val="1"/>
              <c:layout>
                <c:manualLayout>
                  <c:x val="1.355932203389839E-2"/>
                  <c:y val="-2.482269503546099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Val val="1"/>
          </c:dLbls>
          <c:cat>
            <c:strRef>
              <c:f>List1!$C$15:$D$15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List1!$C$18:$D$18</c:f>
              <c:numCache>
                <c:formatCode>General</c:formatCode>
                <c:ptCount val="2"/>
                <c:pt idx="0">
                  <c:v>26</c:v>
                </c:pt>
                <c:pt idx="1">
                  <c:v>20</c:v>
                </c:pt>
              </c:numCache>
            </c:numRef>
          </c:val>
        </c:ser>
        <c:shape val="cylinder"/>
        <c:axId val="64817792"/>
        <c:axId val="64844544"/>
        <c:axId val="0"/>
      </c:bar3DChart>
      <c:catAx>
        <c:axId val="648177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64844544"/>
        <c:crosses val="autoZero"/>
        <c:auto val="1"/>
        <c:lblAlgn val="ctr"/>
        <c:lblOffset val="100"/>
      </c:catAx>
      <c:valAx>
        <c:axId val="648445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81779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D97B-ECF9-4DF4-AEB6-01A532B5F351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FB38-EA3A-42AE-ABD9-9693BD354F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ktion@dzs.cz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s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K:\O1A\PR\Prezentační šablony\Hedvika\Aktion\titulni\2013\AKTION_powerpoint_sablona_titulni_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489825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dirty="0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AKTION</a:t>
            </a:r>
            <a:br>
              <a:rPr lang="cs-CZ" b="1" dirty="0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republika - Rakousko</a:t>
            </a:r>
          </a:p>
        </p:txBody>
      </p:sp>
      <p:sp>
        <p:nvSpPr>
          <p:cNvPr id="2052" name="Podnadpis 2"/>
          <p:cNvSpPr>
            <a:spLocks noGrp="1"/>
          </p:cNvSpPr>
          <p:nvPr>
            <p:ph type="subTitle" idx="1"/>
          </p:nvPr>
        </p:nvSpPr>
        <p:spPr>
          <a:xfrm>
            <a:off x="684213" y="3357563"/>
            <a:ext cx="6048375" cy="1319212"/>
          </a:xfrm>
        </p:spPr>
        <p:txBody>
          <a:bodyPr>
            <a:normAutofit fontScale="92500" lnSpcReduction="20000"/>
          </a:bodyPr>
          <a:lstStyle/>
          <a:p>
            <a:pPr algn="l">
              <a:defRPr/>
            </a:pPr>
            <a:r>
              <a:rPr lang="cs-CZ" b="1" i="1" dirty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zahraničních stáží pro </a:t>
            </a:r>
            <a:r>
              <a:rPr lang="cs-CZ" b="1" i="1" dirty="0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doktorandy</a:t>
            </a:r>
            <a:endParaRPr lang="de-AT" b="1" i="1" dirty="0" smtClean="0">
              <a:solidFill>
                <a:srgbClr val="62A1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de-AT" sz="2800" b="1" i="1" dirty="0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Katar</a:t>
            </a:r>
            <a:r>
              <a:rPr lang="sk-SK" sz="2800" b="1" i="1" dirty="0" err="1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ína</a:t>
            </a:r>
            <a:r>
              <a:rPr lang="sk-SK" sz="2800" b="1" i="1" dirty="0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i="1" dirty="0" err="1" smtClean="0">
                <a:solidFill>
                  <a:srgbClr val="62A1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Rašovcová</a:t>
            </a:r>
            <a:endParaRPr lang="cs-CZ" sz="2800" b="1" i="1" dirty="0" smtClean="0">
              <a:solidFill>
                <a:srgbClr val="62A1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Letní </a:t>
            </a:r>
            <a:r>
              <a:rPr lang="cs-CZ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</a:t>
            </a:r>
            <a:r>
              <a:rPr lang="cs-CZ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cs-CZ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školy</a:t>
            </a:r>
            <a:endParaRPr lang="cs-CZ" dirty="0">
              <a:solidFill>
                <a:srgbClr val="56A3D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smtClean="0"/>
              <a:t>hospodářský prostor ČR – Rakousko</a:t>
            </a:r>
          </a:p>
          <a:p>
            <a:r>
              <a:rPr lang="cs-CZ" altLang="cs-CZ" sz="2400" dirty="0" smtClean="0"/>
              <a:t>literární překlad z NJ do ČJ a naopak</a:t>
            </a:r>
          </a:p>
          <a:p>
            <a:r>
              <a:rPr lang="cs-CZ" altLang="cs-CZ" sz="2400" dirty="0" smtClean="0"/>
              <a:t>interdisciplinární  - inovace v energetice</a:t>
            </a:r>
          </a:p>
          <a:p>
            <a:r>
              <a:rPr lang="cs-CZ" altLang="cs-CZ" sz="2400" dirty="0" smtClean="0"/>
              <a:t>evropské právo</a:t>
            </a:r>
          </a:p>
          <a:p>
            <a:r>
              <a:rPr lang="cs-CZ" altLang="cs-CZ" sz="2400" dirty="0" smtClean="0"/>
              <a:t>veterinární medicína</a:t>
            </a:r>
          </a:p>
          <a:p>
            <a:r>
              <a:rPr lang="cs-CZ" altLang="cs-CZ" sz="2400" dirty="0" smtClean="0"/>
              <a:t>délka trvání: </a:t>
            </a:r>
            <a:br>
              <a:rPr lang="cs-CZ" altLang="cs-CZ" sz="2400" dirty="0" smtClean="0"/>
            </a:br>
            <a:r>
              <a:rPr lang="cs-CZ" altLang="cs-CZ" sz="2400" dirty="0" smtClean="0"/>
              <a:t>1-3 týdny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Q:\Aktion\AKTION\Propagační_materiály\fota_pro-Prospekt\53p18-studenti v měst.knihovně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034310"/>
            <a:ext cx="4536503" cy="33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K:\O1A\PR\Prezentační šablony_BBA\Hedvika\Aktion\titulni\AKTION_powerpoint_sablona_titulni_malesilu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Nadpis 6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488832" cy="15841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  <a:r>
              <a:rPr lang="cs-CZ" sz="28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 smtClean="0">
              <a:solidFill>
                <a:srgbClr val="62A1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2" name="Podnadpis 7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2764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cs-CZ" sz="2800" b="1" dirty="0" err="1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aktion</a:t>
            </a:r>
            <a:r>
              <a:rPr lang="cs-CZ" sz="2800" b="1" dirty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@</a:t>
            </a:r>
            <a:r>
              <a:rPr lang="cs-CZ" sz="2800" b="1" dirty="0" err="1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dzs.cz</a:t>
            </a:r>
            <a:endParaRPr lang="cs-CZ" sz="2800" b="1" dirty="0">
              <a:solidFill>
                <a:srgbClr val="56A3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sz="2800" b="1" dirty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tel.: +420 221 850 513</a:t>
            </a:r>
          </a:p>
          <a:p>
            <a:pPr>
              <a:defRPr/>
            </a:pPr>
            <a:r>
              <a:rPr lang="cs-CZ" sz="2800" b="1" dirty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http://</a:t>
            </a:r>
            <a:r>
              <a:rPr lang="cs-CZ" sz="2800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</a:t>
            </a:r>
            <a:r>
              <a:rPr lang="cs-CZ" sz="2800" b="1" dirty="0" err="1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dzs.cz</a:t>
            </a:r>
            <a:endParaRPr lang="cs-CZ" sz="2800" b="1" dirty="0">
              <a:solidFill>
                <a:srgbClr val="56A3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U:\Dokumenty\Obrázky\LOGO-AKTION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844824"/>
            <a:ext cx="16589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AKTION </a:t>
            </a:r>
            <a:r>
              <a:rPr lang="sk-SK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republika - </a:t>
            </a:r>
            <a:r>
              <a:rPr lang="sk-SK" b="1" dirty="0" err="1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Rakousko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smtClean="0"/>
              <a:t>program pro podporu bilaterální spolupráce ve vzdělávání a vědě v terciárním sektoru</a:t>
            </a:r>
          </a:p>
          <a:p>
            <a:r>
              <a:rPr lang="sk-SK" altLang="cs-CZ" sz="2400" dirty="0" err="1"/>
              <a:t>s</a:t>
            </a:r>
            <a:r>
              <a:rPr lang="sk-SK" altLang="cs-CZ" sz="2400" dirty="0" err="1" smtClean="0"/>
              <a:t>polečný</a:t>
            </a:r>
            <a:r>
              <a:rPr lang="sk-SK" altLang="cs-CZ" sz="2400" dirty="0" smtClean="0"/>
              <a:t> program </a:t>
            </a:r>
            <a:r>
              <a:rPr lang="sk-SK" altLang="cs-CZ" sz="2400" dirty="0" err="1" smtClean="0"/>
              <a:t>ministerstev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školství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obou</a:t>
            </a:r>
            <a:r>
              <a:rPr lang="sk-SK" altLang="cs-CZ" sz="2400" dirty="0" smtClean="0"/>
              <a:t> zemí</a:t>
            </a:r>
          </a:p>
          <a:p>
            <a:r>
              <a:rPr lang="sk-SK" altLang="cs-CZ" sz="2400" dirty="0" smtClean="0"/>
              <a:t>Od r. 1993, </a:t>
            </a:r>
            <a:r>
              <a:rPr lang="sk-SK" altLang="cs-CZ" sz="2400" dirty="0" err="1" smtClean="0"/>
              <a:t>nyní</a:t>
            </a:r>
            <a:r>
              <a:rPr lang="sk-SK" altLang="cs-CZ" sz="2400" dirty="0" smtClean="0"/>
              <a:t> 5. etapa: 2010 – 2015</a:t>
            </a:r>
          </a:p>
          <a:p>
            <a:pPr>
              <a:buNone/>
            </a:pPr>
            <a:endParaRPr lang="cs-CZ" altLang="cs-CZ" sz="2400" dirty="0" smtClean="0"/>
          </a:p>
          <a:p>
            <a:r>
              <a:rPr lang="sk-SK" altLang="cs-CZ" sz="2400" u="sng" dirty="0" smtClean="0"/>
              <a:t>Podporuje</a:t>
            </a:r>
            <a:r>
              <a:rPr lang="sk-SK" altLang="cs-CZ" sz="2400" dirty="0" smtClean="0"/>
              <a:t>:   </a:t>
            </a:r>
            <a:r>
              <a:rPr lang="sk-SK" altLang="cs-CZ" sz="2400" b="1" dirty="0" err="1" smtClean="0"/>
              <a:t>studijní</a:t>
            </a:r>
            <a:r>
              <a:rPr lang="sk-SK" altLang="cs-CZ" sz="2400" b="1" dirty="0" smtClean="0"/>
              <a:t> a </a:t>
            </a:r>
            <a:r>
              <a:rPr lang="sk-SK" altLang="cs-CZ" sz="2400" b="1" dirty="0" err="1" smtClean="0"/>
              <a:t>výzkumné</a:t>
            </a:r>
            <a:r>
              <a:rPr lang="sk-SK" altLang="cs-CZ" sz="2400" b="1" dirty="0" smtClean="0"/>
              <a:t> pobyty</a:t>
            </a:r>
          </a:p>
          <a:p>
            <a:pPr lvl="3">
              <a:buFont typeface="Arial" charset="0"/>
              <a:buNone/>
            </a:pPr>
            <a:r>
              <a:rPr lang="sk-SK" altLang="cs-CZ" sz="2400" b="1" dirty="0" smtClean="0"/>
              <a:t> 	     projekty spolupráce</a:t>
            </a:r>
            <a:r>
              <a:rPr lang="sk-SK" altLang="cs-CZ" sz="2400" dirty="0" smtClean="0"/>
              <a:t>    </a:t>
            </a:r>
            <a:endParaRPr lang="de-AT" altLang="cs-CZ" sz="2400" dirty="0" smtClean="0"/>
          </a:p>
          <a:p>
            <a:pPr lvl="3">
              <a:buFont typeface="Arial" charset="0"/>
              <a:buNone/>
            </a:pPr>
            <a:r>
              <a:rPr lang="de-AT" altLang="cs-CZ" sz="2400" b="1" dirty="0" smtClean="0"/>
              <a:t>	</a:t>
            </a:r>
            <a:r>
              <a:rPr lang="cs-CZ" altLang="cs-CZ" sz="2400" b="1" dirty="0" smtClean="0"/>
              <a:t>     </a:t>
            </a:r>
            <a:r>
              <a:rPr lang="de-AT" altLang="cs-CZ" sz="2400" b="1" dirty="0" err="1" smtClean="0"/>
              <a:t>letn</a:t>
            </a:r>
            <a:r>
              <a:rPr lang="sk-SK" altLang="cs-CZ" sz="2400" b="1" dirty="0" smtClean="0"/>
              <a:t>í jazykové a odborné školy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de-AT" sz="4000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AKTION </a:t>
            </a:r>
            <a:r>
              <a:rPr lang="sk-SK" sz="4000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republika - </a:t>
            </a:r>
            <a:r>
              <a:rPr lang="sk-SK" sz="4000" b="1" dirty="0" err="1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Rakousko</a:t>
            </a:r>
            <a:endParaRPr lang="cs-CZ" sz="4000" b="1" dirty="0">
              <a:solidFill>
                <a:srgbClr val="56A3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875"/>
            <a:ext cx="8373368" cy="5112469"/>
          </a:xfrm>
        </p:spPr>
        <p:txBody>
          <a:bodyPr>
            <a:noAutofit/>
          </a:bodyPr>
          <a:lstStyle/>
          <a:p>
            <a:pPr lvl="3">
              <a:buFont typeface="Arial" charset="0"/>
              <a:buNone/>
            </a:pPr>
            <a:r>
              <a:rPr lang="sk-SK" altLang="cs-CZ" sz="2400" dirty="0" smtClean="0"/>
              <a:t>	</a:t>
            </a:r>
            <a:endParaRPr lang="sk-SK" altLang="cs-CZ" sz="2400" b="1" dirty="0" smtClean="0"/>
          </a:p>
          <a:p>
            <a:pPr>
              <a:buNone/>
            </a:pPr>
            <a:r>
              <a:rPr lang="sk-SK" altLang="cs-CZ" sz="2400" b="1" dirty="0" smtClean="0"/>
              <a:t>	O </a:t>
            </a:r>
            <a:r>
              <a:rPr lang="sk-SK" altLang="cs-CZ" sz="2400" b="1" dirty="0" err="1" smtClean="0"/>
              <a:t>stipendia</a:t>
            </a:r>
            <a:r>
              <a:rPr lang="sk-SK" altLang="cs-CZ" sz="2400" b="1" dirty="0" smtClean="0"/>
              <a:t> </a:t>
            </a:r>
            <a:r>
              <a:rPr lang="sk-SK" altLang="cs-CZ" sz="2400" dirty="0" smtClean="0"/>
              <a:t>programu AKTION </a:t>
            </a:r>
            <a:r>
              <a:rPr lang="sk-SK" altLang="cs-CZ" sz="2400" dirty="0" err="1" smtClean="0"/>
              <a:t>mohou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žádat</a:t>
            </a:r>
            <a:r>
              <a:rPr lang="sk-SK" altLang="cs-CZ" sz="2400" dirty="0" smtClean="0"/>
              <a:t>:</a:t>
            </a:r>
          </a:p>
          <a:p>
            <a:pPr>
              <a:buFont typeface="Arial" charset="0"/>
              <a:buNone/>
            </a:pPr>
            <a:r>
              <a:rPr lang="sk-SK" altLang="cs-CZ" sz="2400" dirty="0" smtClean="0"/>
              <a:t>	</a:t>
            </a:r>
            <a:endParaRPr lang="sk-SK" altLang="cs-CZ" sz="2400" dirty="0" smtClean="0"/>
          </a:p>
          <a:p>
            <a:pPr>
              <a:buFont typeface="Arial" charset="0"/>
              <a:buNone/>
            </a:pPr>
            <a:r>
              <a:rPr lang="sk-SK" altLang="cs-CZ" sz="2400" dirty="0"/>
              <a:t>	</a:t>
            </a:r>
            <a:r>
              <a:rPr lang="sk-SK" altLang="cs-CZ" sz="2400" dirty="0" smtClean="0"/>
              <a:t>1</a:t>
            </a:r>
            <a:r>
              <a:rPr lang="sk-SK" altLang="cs-CZ" sz="2400" dirty="0" smtClean="0"/>
              <a:t>.  </a:t>
            </a:r>
            <a:r>
              <a:rPr lang="sk-SK" altLang="cs-CZ" sz="2400" dirty="0" err="1" smtClean="0"/>
              <a:t>občané</a:t>
            </a:r>
            <a:r>
              <a:rPr lang="sk-SK" altLang="cs-CZ" sz="2400" dirty="0" smtClean="0"/>
              <a:t> EU, EHP nebo </a:t>
            </a:r>
            <a:r>
              <a:rPr lang="sk-SK" altLang="cs-CZ" sz="2400" dirty="0" err="1" smtClean="0"/>
              <a:t>Švýcarska</a:t>
            </a:r>
            <a:endParaRPr lang="sk-SK" altLang="cs-CZ" sz="2400" dirty="0" smtClean="0"/>
          </a:p>
          <a:p>
            <a:pPr>
              <a:buFont typeface="Arial" charset="0"/>
              <a:buNone/>
            </a:pPr>
            <a:r>
              <a:rPr lang="sk-SK" altLang="cs-CZ" sz="2400" dirty="0" smtClean="0"/>
              <a:t>	2.  </a:t>
            </a:r>
            <a:r>
              <a:rPr lang="cs-CZ" altLang="cs-CZ" sz="2400" dirty="0" smtClean="0"/>
              <a:t>ř</a:t>
            </a:r>
            <a:r>
              <a:rPr lang="sk-SK" altLang="cs-CZ" sz="2400" dirty="0" err="1" smtClean="0"/>
              <a:t>ádně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zapsáni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ke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studiu</a:t>
            </a:r>
            <a:r>
              <a:rPr lang="sk-SK" altLang="cs-CZ" sz="2400" dirty="0" smtClean="0"/>
              <a:t> nebo </a:t>
            </a:r>
            <a:r>
              <a:rPr lang="sk-SK" altLang="cs-CZ" sz="2400" dirty="0" err="1" smtClean="0"/>
              <a:t>zaměstnáni</a:t>
            </a:r>
            <a:r>
              <a:rPr lang="sk-SK" altLang="cs-CZ" sz="2400" dirty="0" smtClean="0"/>
              <a:t> na </a:t>
            </a:r>
            <a:r>
              <a:rPr lang="sk-SK" altLang="cs-CZ" sz="2400" dirty="0" err="1" smtClean="0"/>
              <a:t>veřejné</a:t>
            </a:r>
            <a:r>
              <a:rPr lang="sk-SK" altLang="cs-CZ" sz="2400" dirty="0" smtClean="0"/>
              <a:t> vysoké škole v ČR a </a:t>
            </a:r>
            <a:r>
              <a:rPr lang="sk-SK" altLang="cs-CZ" sz="2400" dirty="0" err="1" smtClean="0"/>
              <a:t>absolvovat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svůj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stipendijní</a:t>
            </a:r>
            <a:r>
              <a:rPr lang="sk-SK" altLang="cs-CZ" sz="2400" dirty="0" smtClean="0"/>
              <a:t> pobyt </a:t>
            </a:r>
            <a:r>
              <a:rPr lang="sk-SK" altLang="cs-CZ" sz="2400" dirty="0" err="1" smtClean="0"/>
              <a:t>mohou</a:t>
            </a:r>
            <a:r>
              <a:rPr lang="sk-SK" altLang="cs-CZ" sz="2400" dirty="0" smtClean="0"/>
              <a:t> na </a:t>
            </a:r>
            <a:r>
              <a:rPr lang="sk-SK" altLang="cs-CZ" sz="2400" b="1" dirty="0" err="1" smtClean="0"/>
              <a:t>státních</a:t>
            </a:r>
            <a:r>
              <a:rPr lang="sk-SK" altLang="cs-CZ" sz="2400" b="1" dirty="0" smtClean="0"/>
              <a:t> univerzitách</a:t>
            </a:r>
            <a:r>
              <a:rPr lang="sk-SK" altLang="cs-CZ" sz="2400" dirty="0" smtClean="0"/>
              <a:t> v </a:t>
            </a:r>
            <a:r>
              <a:rPr lang="sk-SK" altLang="cs-CZ" sz="2400" dirty="0" err="1" smtClean="0"/>
              <a:t>Rakousku</a:t>
            </a:r>
            <a:r>
              <a:rPr lang="sk-SK" altLang="cs-CZ" sz="2400" dirty="0" smtClean="0"/>
              <a:t>, </a:t>
            </a:r>
            <a:r>
              <a:rPr lang="sk-SK" altLang="cs-CZ" sz="2400" b="1" dirty="0" smtClean="0"/>
              <a:t>pedagogických vysokých školách</a:t>
            </a:r>
            <a:r>
              <a:rPr lang="sk-SK" altLang="cs-CZ" sz="2400" dirty="0" smtClean="0"/>
              <a:t> nebo </a:t>
            </a:r>
            <a:r>
              <a:rPr lang="sk-SK" altLang="cs-CZ" sz="2400" b="1" dirty="0" smtClean="0"/>
              <a:t>odborných vysokých školách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Semestrální a krátkodobá výzkumná stipendia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23529" y="1556792"/>
            <a:ext cx="8352160" cy="4464596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cs-CZ" altLang="cs-CZ" sz="2000" b="1" dirty="0" smtClean="0"/>
              <a:t>		</a:t>
            </a:r>
          </a:p>
          <a:p>
            <a:pPr>
              <a:buFontTx/>
              <a:buChar char="-"/>
            </a:pPr>
            <a:r>
              <a:rPr lang="sk-SK" altLang="cs-CZ" sz="2400" dirty="0" err="1" smtClean="0"/>
              <a:t>pro</a:t>
            </a:r>
            <a:r>
              <a:rPr lang="sk-SK" altLang="cs-CZ" sz="2400" dirty="0" smtClean="0"/>
              <a:t> </a:t>
            </a:r>
            <a:r>
              <a:rPr lang="sk-SK" altLang="cs-CZ" sz="2400" dirty="0" err="1" smtClean="0"/>
              <a:t>studenty</a:t>
            </a:r>
            <a:r>
              <a:rPr lang="sk-SK" altLang="cs-CZ" sz="2400" dirty="0" smtClean="0"/>
              <a:t> magisterských/doktorských </a:t>
            </a:r>
            <a:r>
              <a:rPr lang="sk-SK" altLang="cs-CZ" sz="2400" dirty="0" err="1" smtClean="0"/>
              <a:t>studijních</a:t>
            </a:r>
            <a:r>
              <a:rPr lang="sk-SK" altLang="cs-CZ" sz="2400" dirty="0" smtClean="0"/>
              <a:t> program</a:t>
            </a:r>
            <a:r>
              <a:rPr lang="cs-CZ" altLang="cs-CZ" sz="2400" dirty="0" smtClean="0"/>
              <a:t>ů nebo pro akademické pracovníky		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výhradně pro přípravu diplomové/disertační práce nebo absolvování krátkodobého výzkumného pobytu			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věková hranice 35 let			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doba trvání: 1 – 5 měsíců (studenti), 1 -3 měsíce (akad. pracovníci)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pobyt možný v NJ/AJ</a:t>
            </a:r>
          </a:p>
          <a:p>
            <a:pPr>
              <a:buFont typeface="Arial" charset="0"/>
              <a:buNone/>
            </a:pPr>
            <a:r>
              <a:rPr lang="cs-CZ" altLang="cs-CZ" sz="2000" dirty="0" smtClean="0"/>
              <a:t>			 	</a:t>
            </a:r>
          </a:p>
          <a:p>
            <a:pPr>
              <a:buFont typeface="Arial" charset="0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 stipendium</a:t>
            </a:r>
            <a:endParaRPr lang="cs-CZ" sz="4000" dirty="0">
              <a:solidFill>
                <a:srgbClr val="5BA5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/>
              <a:t>žádost se podává online: </a:t>
            </a:r>
            <a:r>
              <a:rPr lang="cs-CZ" altLang="cs-CZ" sz="2400" b="1" dirty="0" smtClean="0"/>
              <a:t>http</a:t>
            </a:r>
            <a:r>
              <a:rPr lang="cs-CZ" altLang="cs-CZ" sz="2400" b="1" dirty="0" smtClean="0">
                <a:sym typeface="Wingdings" pitchFamily="2" charset="2"/>
              </a:rPr>
              <a:t>//:www.</a:t>
            </a:r>
            <a:r>
              <a:rPr lang="cs-CZ" altLang="cs-CZ" sz="2400" b="1" dirty="0" err="1" smtClean="0">
                <a:sym typeface="Wingdings" pitchFamily="2" charset="2"/>
              </a:rPr>
              <a:t>scholarships.at</a:t>
            </a:r>
            <a:endParaRPr lang="cs-CZ" altLang="cs-CZ" sz="2400" dirty="0" smtClean="0"/>
          </a:p>
          <a:p>
            <a:r>
              <a:rPr lang="cs-CZ" altLang="cs-CZ" sz="2400" dirty="0" smtClean="0">
                <a:sym typeface="Wingdings" pitchFamily="2" charset="2"/>
              </a:rPr>
              <a:t>průběžné provádění úprav až do odeslání</a:t>
            </a:r>
          </a:p>
          <a:p>
            <a:endParaRPr lang="cs-CZ" altLang="cs-CZ" sz="2400" b="1" dirty="0" smtClean="0">
              <a:sym typeface="Wingdings" pitchFamily="2" charset="2"/>
            </a:endParaRPr>
          </a:p>
          <a:p>
            <a:r>
              <a:rPr lang="cs-CZ" altLang="cs-CZ" sz="2400" b="1" dirty="0" smtClean="0">
                <a:sym typeface="Wingdings" pitchFamily="2" charset="2"/>
              </a:rPr>
              <a:t>2 doporučení </a:t>
            </a:r>
            <a:r>
              <a:rPr lang="cs-CZ" altLang="cs-CZ" sz="2400" dirty="0" smtClean="0">
                <a:sym typeface="Wingdings" pitchFamily="2" charset="2"/>
              </a:rPr>
              <a:t>pedagogů domácí VŠ</a:t>
            </a:r>
          </a:p>
          <a:p>
            <a:r>
              <a:rPr lang="cs-CZ" altLang="cs-CZ" sz="2400" b="1" dirty="0" smtClean="0">
                <a:sym typeface="Wingdings" pitchFamily="2" charset="2"/>
              </a:rPr>
              <a:t>příslib přijetí</a:t>
            </a:r>
            <a:r>
              <a:rPr lang="cs-CZ" altLang="cs-CZ" sz="2400" dirty="0" smtClean="0">
                <a:sym typeface="Wingdings" pitchFamily="2" charset="2"/>
              </a:rPr>
              <a:t> od potencionálního rakouského školitele</a:t>
            </a:r>
          </a:p>
          <a:p>
            <a:r>
              <a:rPr lang="cs-CZ" altLang="cs-CZ" sz="2400" dirty="0" smtClean="0">
                <a:sym typeface="Wingdings" pitchFamily="2" charset="2"/>
              </a:rPr>
              <a:t>studijní výsledky</a:t>
            </a:r>
          </a:p>
          <a:p>
            <a:r>
              <a:rPr lang="cs-CZ" altLang="cs-CZ" sz="2400" dirty="0" smtClean="0">
                <a:sym typeface="Wingdings" pitchFamily="2" charset="2"/>
              </a:rPr>
              <a:t>evidenční formulář uchazeče</a:t>
            </a:r>
          </a:p>
          <a:p>
            <a:endParaRPr lang="cs-CZ" altLang="cs-CZ" sz="2400" dirty="0" smtClean="0">
              <a:sym typeface="Wingdings" pitchFamily="2" charset="2"/>
            </a:endParaRPr>
          </a:p>
          <a:p>
            <a:r>
              <a:rPr lang="cs-CZ" altLang="cs-CZ" sz="2400" b="1" dirty="0" smtClean="0"/>
              <a:t>TERMÍNY: </a:t>
            </a:r>
            <a:r>
              <a:rPr lang="cs-CZ" altLang="cs-CZ" sz="2400" dirty="0" smtClean="0"/>
              <a:t>	15. březen – pobyt možný v ZS </a:t>
            </a:r>
          </a:p>
          <a:p>
            <a:pPr>
              <a:buNone/>
            </a:pPr>
            <a:r>
              <a:rPr lang="cs-CZ" altLang="cs-CZ" sz="2400" dirty="0" smtClean="0"/>
              <a:t>			31. </a:t>
            </a:r>
            <a:r>
              <a:rPr lang="cs-CZ" altLang="cs-CZ" sz="2400" dirty="0" err="1" smtClean="0"/>
              <a:t>řijen</a:t>
            </a:r>
            <a:r>
              <a:rPr lang="cs-CZ" altLang="cs-CZ" sz="2400" dirty="0" smtClean="0"/>
              <a:t> – pobyt možný v 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</a:t>
            </a:r>
            <a:r>
              <a:rPr lang="cs-CZ" sz="4000" b="1" dirty="0" err="1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ěrové</a:t>
            </a:r>
            <a:r>
              <a:rPr lang="cs-CZ" sz="40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řízení</a:t>
            </a:r>
            <a:endParaRPr lang="cs-CZ" sz="4000" b="1" dirty="0">
              <a:solidFill>
                <a:srgbClr val="5BA5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 smtClean="0"/>
              <a:t>na základě </a:t>
            </a:r>
            <a:r>
              <a:rPr lang="cs-CZ" altLang="cs-CZ" sz="2400" b="1" dirty="0" smtClean="0"/>
              <a:t>písemné žádosti</a:t>
            </a:r>
            <a:r>
              <a:rPr lang="cs-CZ" altLang="cs-CZ" sz="2400" dirty="0" smtClean="0"/>
              <a:t> - nekoná se pohovor (výjimka u habilitačních stipendií)</a:t>
            </a:r>
          </a:p>
          <a:p>
            <a:pPr lvl="1"/>
            <a:endParaRPr lang="cs-CZ" altLang="cs-CZ" sz="2400" dirty="0" smtClean="0"/>
          </a:p>
          <a:p>
            <a:r>
              <a:rPr lang="cs-CZ" altLang="cs-CZ" sz="2400" dirty="0" smtClean="0"/>
              <a:t>výsledky výběrového řízení </a:t>
            </a:r>
            <a:r>
              <a:rPr lang="cs-CZ" altLang="cs-CZ" sz="2400" b="1" dirty="0" smtClean="0"/>
              <a:t>do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6 týdnů </a:t>
            </a:r>
            <a:r>
              <a:rPr lang="cs-CZ" altLang="cs-CZ" sz="2400" dirty="0" smtClean="0"/>
              <a:t> </a:t>
            </a:r>
          </a:p>
          <a:p>
            <a:pPr>
              <a:buNone/>
            </a:pPr>
            <a:r>
              <a:rPr lang="cs-CZ" altLang="cs-CZ" sz="2400" dirty="0" smtClean="0"/>
              <a:t>    od podání žádosti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zveřejněné na webu: </a:t>
            </a:r>
            <a:r>
              <a:rPr lang="cs-CZ" altLang="cs-CZ" sz="2400" b="1" dirty="0" smtClean="0">
                <a:hlinkClick r:id="rId2"/>
              </a:rPr>
              <a:t>www.</a:t>
            </a:r>
            <a:r>
              <a:rPr lang="cs-CZ" altLang="cs-CZ" sz="2400" b="1" dirty="0" err="1" smtClean="0">
                <a:hlinkClick r:id="rId2"/>
              </a:rPr>
              <a:t>dzs.cz</a:t>
            </a:r>
            <a:endParaRPr lang="cs-CZ" altLang="cs-CZ" sz="2400" b="1" dirty="0" smtClean="0"/>
          </a:p>
          <a:p>
            <a:endParaRPr lang="cs-CZ" altLang="cs-CZ" sz="2400" b="1" dirty="0" smtClean="0"/>
          </a:p>
          <a:p>
            <a:r>
              <a:rPr lang="cs-CZ" altLang="cs-CZ" sz="2400" dirty="0"/>
              <a:t>n</a:t>
            </a:r>
            <a:r>
              <a:rPr lang="cs-CZ" altLang="cs-CZ" sz="2400" dirty="0" smtClean="0"/>
              <a:t>a webu taktéž naleznete </a:t>
            </a:r>
            <a:r>
              <a:rPr lang="cs-CZ" altLang="cs-CZ" sz="2400" b="1" dirty="0" smtClean="0"/>
              <a:t>závěrečné zprávy z pobytů</a:t>
            </a:r>
            <a:endParaRPr lang="cs-CZ" altLang="cs-CZ" sz="2400" b="1" dirty="0" smtClean="0"/>
          </a:p>
          <a:p>
            <a:endParaRPr lang="cs-CZ" altLang="cs-CZ" sz="2400" dirty="0" smtClean="0"/>
          </a:p>
          <a:p>
            <a:r>
              <a:rPr lang="cs-CZ" altLang="cs-CZ" sz="2400" b="1" dirty="0" smtClean="0"/>
              <a:t>písemné vyrozumění </a:t>
            </a:r>
            <a:r>
              <a:rPr lang="cs-CZ" altLang="cs-CZ" sz="2400" dirty="0" smtClean="0"/>
              <a:t>uchazečů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56A3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Úspěšnost žadatelů</a:t>
            </a:r>
            <a:endParaRPr lang="cs-CZ" sz="4000" b="1" dirty="0">
              <a:solidFill>
                <a:srgbClr val="56A3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1475656" y="1638300"/>
          <a:ext cx="6696743" cy="474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ovéPole 7"/>
          <p:cNvSpPr txBox="1">
            <a:spLocks noChangeArrowheads="1"/>
          </p:cNvSpPr>
          <p:nvPr/>
        </p:nvSpPr>
        <p:spPr bwMode="auto">
          <a:xfrm rot="-5400000">
            <a:off x="-31750" y="3863976"/>
            <a:ext cx="280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700" b="1"/>
              <a:t>Počet podaných žádostí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Stipendijní pobyt</a:t>
            </a:r>
            <a:endParaRPr lang="cs-CZ" sz="4000" b="1" dirty="0">
              <a:solidFill>
                <a:srgbClr val="5BA5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ubytování zajištěno</a:t>
            </a:r>
            <a:r>
              <a:rPr lang="cs-CZ" altLang="cs-CZ" sz="2400" dirty="0" smtClean="0"/>
              <a:t> přes </a:t>
            </a:r>
            <a:r>
              <a:rPr lang="cs-CZ" altLang="cs-CZ" sz="2400" dirty="0" err="1" smtClean="0"/>
              <a:t>OeAD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studenti z ČR </a:t>
            </a:r>
            <a:r>
              <a:rPr lang="cs-CZ" altLang="cs-CZ" sz="2400" b="1" dirty="0" smtClean="0"/>
              <a:t>osvobozeni od poplatků za studium</a:t>
            </a:r>
          </a:p>
          <a:p>
            <a:pPr eaLnBrk="1" hangingPunct="1"/>
            <a:r>
              <a:rPr lang="cs-CZ" altLang="cs-CZ" sz="2400" b="1" dirty="0" smtClean="0"/>
              <a:t>zpráva z pobytu </a:t>
            </a:r>
          </a:p>
          <a:p>
            <a:r>
              <a:rPr lang="cs-CZ" sz="2400" dirty="0" smtClean="0"/>
              <a:t>výše stipendia: 940 Eur (studenti), 1040 Eur (akad. </a:t>
            </a:r>
            <a:r>
              <a:rPr lang="cs-CZ" sz="2400" dirty="0" err="1" smtClean="0"/>
              <a:t>pracovnící</a:t>
            </a:r>
            <a:r>
              <a:rPr lang="cs-CZ" sz="2400" dirty="0" smtClean="0"/>
              <a:t>)</a:t>
            </a:r>
          </a:p>
          <a:p>
            <a:endParaRPr lang="de-AT" sz="2400" dirty="0" smtClean="0"/>
          </a:p>
          <a:p>
            <a:r>
              <a:rPr lang="cs-CZ" sz="2400" dirty="0" smtClean="0"/>
              <a:t>v</a:t>
            </a:r>
            <a:r>
              <a:rPr lang="de-AT" sz="2400" dirty="0" smtClean="0"/>
              <a:t> </a:t>
            </a:r>
            <a:r>
              <a:rPr lang="de-AT" sz="2400" dirty="0" err="1" smtClean="0"/>
              <a:t>pr</a:t>
            </a:r>
            <a:r>
              <a:rPr lang="cs-CZ" sz="2400" dirty="0" err="1" smtClean="0"/>
              <a:t>ůběhu</a:t>
            </a:r>
            <a:r>
              <a:rPr lang="cs-CZ" sz="2400" dirty="0" smtClean="0"/>
              <a:t> jedné etapy studia je možné podat si žádost o stipendium </a:t>
            </a:r>
            <a:r>
              <a:rPr lang="cs-CZ" sz="2400" b="1" dirty="0" smtClean="0"/>
              <a:t>jenom jednou</a:t>
            </a:r>
          </a:p>
          <a:p>
            <a:r>
              <a:rPr lang="sk-SK" sz="2400" dirty="0" smtClean="0"/>
              <a:t>m</a:t>
            </a:r>
            <a:r>
              <a:rPr lang="de-AT" sz="2400" dirty="0" smtClean="0"/>
              <a:t>o</a:t>
            </a:r>
            <a:r>
              <a:rPr lang="sk-SK" sz="2400" dirty="0" err="1" smtClean="0"/>
              <a:t>žnost</a:t>
            </a:r>
            <a:r>
              <a:rPr lang="sk-SK" sz="2400" dirty="0" smtClean="0"/>
              <a:t> </a:t>
            </a:r>
            <a:r>
              <a:rPr lang="sk-SK" sz="2400" dirty="0" err="1" smtClean="0"/>
              <a:t>zažádat</a:t>
            </a:r>
            <a:r>
              <a:rPr lang="sk-SK" sz="2400" dirty="0" smtClean="0"/>
              <a:t> si o </a:t>
            </a:r>
            <a:r>
              <a:rPr lang="sk-SK" sz="2400" dirty="0" err="1" smtClean="0"/>
              <a:t>další</a:t>
            </a:r>
            <a:r>
              <a:rPr lang="sk-SK" sz="2400" dirty="0" smtClean="0"/>
              <a:t> „</a:t>
            </a:r>
            <a:r>
              <a:rPr lang="sk-SK" sz="2400" dirty="0" err="1" smtClean="0"/>
              <a:t>navazující</a:t>
            </a:r>
            <a:r>
              <a:rPr lang="sk-SK" sz="2400" dirty="0" smtClean="0"/>
              <a:t>“ </a:t>
            </a:r>
            <a:r>
              <a:rPr lang="sk-SK" sz="2400" b="1" dirty="0" err="1" smtClean="0"/>
              <a:t>stipendia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pro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učitelé</a:t>
            </a:r>
            <a:r>
              <a:rPr lang="sk-SK" sz="2400" b="1" dirty="0" smtClean="0"/>
              <a:t> </a:t>
            </a:r>
            <a:r>
              <a:rPr lang="sk-SK" sz="2400" dirty="0" smtClean="0"/>
              <a:t>(1m</a:t>
            </a:r>
            <a:r>
              <a:rPr lang="cs-CZ" sz="2400" dirty="0" err="1" smtClean="0"/>
              <a:t>ěsíční</a:t>
            </a:r>
            <a:r>
              <a:rPr lang="cs-CZ" sz="2400" dirty="0" smtClean="0"/>
              <a:t>, není omezen počet žádostí)</a:t>
            </a:r>
            <a:r>
              <a:rPr lang="sk-SK" sz="2400" dirty="0" smtClean="0"/>
              <a:t>, nebo </a:t>
            </a:r>
            <a:r>
              <a:rPr lang="sk-SK" sz="2400" dirty="0" err="1" smtClean="0"/>
              <a:t>ucházet</a:t>
            </a:r>
            <a:r>
              <a:rPr lang="sk-SK" sz="2400" dirty="0" smtClean="0"/>
              <a:t> </a:t>
            </a:r>
            <a:r>
              <a:rPr lang="sk-SK" sz="2400" dirty="0" err="1" smtClean="0"/>
              <a:t>se</a:t>
            </a:r>
            <a:r>
              <a:rPr lang="sk-SK" sz="2400" dirty="0" smtClean="0"/>
              <a:t> o </a:t>
            </a:r>
            <a:r>
              <a:rPr lang="sk-SK" sz="2400" b="1" dirty="0" smtClean="0"/>
              <a:t>habilitační </a:t>
            </a:r>
            <a:r>
              <a:rPr lang="sk-SK" sz="2400" b="1" dirty="0" err="1" smtClean="0"/>
              <a:t>stipendium</a:t>
            </a:r>
            <a:r>
              <a:rPr lang="sk-SK" sz="2400" b="1" dirty="0" smtClean="0"/>
              <a:t> </a:t>
            </a:r>
            <a:r>
              <a:rPr lang="sk-SK" sz="2400" dirty="0" smtClean="0"/>
              <a:t>(6měsíční </a:t>
            </a:r>
            <a:r>
              <a:rPr lang="sk-SK" sz="2400" dirty="0" err="1" smtClean="0"/>
              <a:t>stipendium</a:t>
            </a:r>
            <a:r>
              <a:rPr lang="sk-SK" sz="2400" dirty="0" smtClean="0"/>
              <a:t>)</a:t>
            </a:r>
            <a:endParaRPr lang="cs-CZ" sz="2400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</a:t>
            </a:r>
            <a:r>
              <a:rPr lang="sk-SK" b="1" dirty="0" smtClean="0">
                <a:solidFill>
                  <a:srgbClr val="5BA5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termíny</a:t>
            </a:r>
            <a:endParaRPr lang="cs-CZ" dirty="0">
              <a:solidFill>
                <a:srgbClr val="5BA5D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1373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dirty="0" smtClean="0"/>
              <a:t>VŠ učitelé:                 15. 4., 30. 9.</a:t>
            </a:r>
          </a:p>
          <a:p>
            <a:pPr>
              <a:buNone/>
              <a:defRPr/>
            </a:pPr>
            <a:r>
              <a:rPr lang="sk-SK" sz="2400" dirty="0" smtClean="0"/>
              <a:t>- 1 m</a:t>
            </a:r>
            <a:r>
              <a:rPr lang="cs-CZ" sz="2400" dirty="0" err="1" smtClean="0"/>
              <a:t>ěsíční</a:t>
            </a:r>
            <a:r>
              <a:rPr lang="cs-CZ" sz="2400" dirty="0" smtClean="0"/>
              <a:t> stipendia, není omezen počet žádostí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b="1" dirty="0" err="1" smtClean="0"/>
              <a:t>Postdoktorandi</a:t>
            </a:r>
            <a:r>
              <a:rPr lang="cs-CZ" sz="2400" b="1" dirty="0" smtClean="0"/>
              <a:t>:       15. 3. </a:t>
            </a:r>
          </a:p>
          <a:p>
            <a:pPr>
              <a:buNone/>
              <a:defRPr/>
            </a:pPr>
            <a:r>
              <a:rPr lang="cs-CZ" sz="2400" dirty="0" smtClean="0"/>
              <a:t>- 6měsíční habilitační stipendium</a:t>
            </a:r>
          </a:p>
          <a:p>
            <a:pPr>
              <a:defRPr/>
            </a:pPr>
            <a:endParaRPr lang="sk-SK" sz="2400" dirty="0" smtClean="0"/>
          </a:p>
          <a:p>
            <a:pPr>
              <a:defRPr/>
            </a:pPr>
            <a:r>
              <a:rPr lang="sk-SK" sz="2400" b="1" dirty="0" smtClean="0"/>
              <a:t>Projekty spolupráce: 15. 4., 15. 9., 30. </a:t>
            </a:r>
            <a:r>
              <a:rPr lang="sk-SK" sz="2400" b="1" dirty="0" smtClean="0"/>
              <a:t>11.</a:t>
            </a:r>
          </a:p>
          <a:p>
            <a:pPr>
              <a:buNone/>
              <a:defRPr/>
            </a:pPr>
            <a:r>
              <a:rPr lang="sk-SK" sz="2400" dirty="0" smtClean="0"/>
              <a:t>- doktorandi </a:t>
            </a:r>
            <a:r>
              <a:rPr lang="sk-SK" sz="2400" dirty="0" err="1" smtClean="0"/>
              <a:t>se</a:t>
            </a:r>
            <a:r>
              <a:rPr lang="sk-SK" sz="2400" dirty="0" smtClean="0"/>
              <a:t> </a:t>
            </a:r>
            <a:r>
              <a:rPr lang="sk-SK" sz="2400" dirty="0" err="1" smtClean="0"/>
              <a:t>můžou</a:t>
            </a:r>
            <a:r>
              <a:rPr lang="sk-SK" sz="2400" dirty="0" smtClean="0"/>
              <a:t> do </a:t>
            </a:r>
            <a:r>
              <a:rPr lang="sk-SK" sz="2400" dirty="0" err="1" smtClean="0"/>
              <a:t>projektů</a:t>
            </a:r>
            <a:r>
              <a:rPr lang="sk-SK" sz="2400" dirty="0" smtClean="0"/>
              <a:t> </a:t>
            </a:r>
            <a:r>
              <a:rPr lang="sk-SK" sz="2400" dirty="0" err="1" smtClean="0"/>
              <a:t>zapojit</a:t>
            </a:r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333</Words>
  <Application>Microsoft Office PowerPoint</Application>
  <PresentationFormat>Předvádění na obrazovce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AKTION Česká republika - Rakousko</vt:lpstr>
      <vt:lpstr>AKTION Česká republika - Rakousko</vt:lpstr>
      <vt:lpstr>AKTION Česká republika - Rakousko</vt:lpstr>
      <vt:lpstr>Semestrální a krátkodobá výzkumná stipendia</vt:lpstr>
      <vt:lpstr>Žádost o stipendium</vt:lpstr>
      <vt:lpstr>Výběrové řízení</vt:lpstr>
      <vt:lpstr>Úspěšnost žadatelů</vt:lpstr>
      <vt:lpstr>Stipendijní pobyt</vt:lpstr>
      <vt:lpstr>Další termíny</vt:lpstr>
      <vt:lpstr>Letní odborné školy</vt:lpstr>
      <vt:lpstr>Děkuji za pozornost.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AKTION  Česká republika-Rakousko</dc:title>
  <dc:creator>katarina.rasovcova</dc:creator>
  <cp:lastModifiedBy>katarina.rasovcova</cp:lastModifiedBy>
  <cp:revision>7</cp:revision>
  <dcterms:created xsi:type="dcterms:W3CDTF">2015-10-06T13:40:51Z</dcterms:created>
  <dcterms:modified xsi:type="dcterms:W3CDTF">2015-10-06T14:41:42Z</dcterms:modified>
</cp:coreProperties>
</file>