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59" r:id="rId3"/>
    <p:sldId id="257" r:id="rId4"/>
    <p:sldId id="265" r:id="rId5"/>
    <p:sldId id="258" r:id="rId6"/>
    <p:sldId id="260" r:id="rId7"/>
    <p:sldId id="266" r:id="rId8"/>
    <p:sldId id="263" r:id="rId9"/>
    <p:sldId id="261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1" autoAdjust="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27E49935-17AD-4294-9019-7D0A8CE76EDA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81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64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362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6774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471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280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698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43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3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27E49935-17AD-4294-9019-7D0A8CE76EDA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5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27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60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03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01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28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85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49935-17AD-4294-9019-7D0A8CE76EDA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7108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  <p:sldLayoutId id="2147484116" r:id="rId12"/>
    <p:sldLayoutId id="2147484117" r:id="rId13"/>
    <p:sldLayoutId id="2147484118" r:id="rId14"/>
    <p:sldLayoutId id="2147484119" r:id="rId15"/>
    <p:sldLayoutId id="2147484120" r:id="rId16"/>
    <p:sldLayoutId id="214748412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euraxess.czech.republic" TargetMode="External"/><Relationship Id="rId2" Type="http://schemas.openxmlformats.org/officeDocument/2006/relationships/hyperlink" Target="http://www.euraxess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75856" y="908720"/>
            <a:ext cx="3313355" cy="1728192"/>
          </a:xfrm>
        </p:spPr>
        <p:txBody>
          <a:bodyPr/>
          <a:lstStyle/>
          <a:p>
            <a:r>
              <a:rPr lang="cs-CZ" b="1" dirty="0" smtClean="0"/>
              <a:t>Euraxess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07704" y="2852936"/>
            <a:ext cx="6593681" cy="1655762"/>
          </a:xfrm>
        </p:spPr>
        <p:txBody>
          <a:bodyPr>
            <a:normAutofit fontScale="92500" lnSpcReduction="20000"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Možnosti </a:t>
            </a:r>
            <a:r>
              <a:rPr lang="cs-CZ" dirty="0">
                <a:solidFill>
                  <a:schemeClr val="tx1"/>
                </a:solidFill>
              </a:rPr>
              <a:t>zahraničních stáží pro </a:t>
            </a:r>
            <a:r>
              <a:rPr lang="cs-CZ" dirty="0" smtClean="0">
                <a:solidFill>
                  <a:schemeClr val="tx1"/>
                </a:solidFill>
              </a:rPr>
              <a:t>doktorandy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13.10. 2015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Mgr. Zuzana Dobešová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106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Děkuji za pozornost! </a:t>
            </a:r>
            <a:r>
              <a:rPr lang="cs-CZ" b="1" dirty="0" smtClean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>
                <a:solidFill>
                  <a:schemeClr val="tx1"/>
                </a:solidFill>
              </a:rPr>
              <a:t>WEB</a:t>
            </a:r>
            <a:r>
              <a:rPr lang="cs-CZ" dirty="0">
                <a:solidFill>
                  <a:schemeClr val="tx1"/>
                </a:solidFill>
              </a:rPr>
              <a:t>: </a:t>
            </a:r>
            <a:r>
              <a:rPr lang="cs-CZ" dirty="0" smtClean="0">
                <a:solidFill>
                  <a:schemeClr val="tx1"/>
                </a:solidFill>
                <a:hlinkClick r:id="rId2"/>
              </a:rPr>
              <a:t>www.euraxess.cz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FACEBOOK</a:t>
            </a:r>
            <a:r>
              <a:rPr lang="cs-CZ" dirty="0">
                <a:solidFill>
                  <a:schemeClr val="tx1"/>
                </a:solidFill>
              </a:rPr>
              <a:t>: </a:t>
            </a:r>
            <a:r>
              <a:rPr lang="cs-CZ" u="sng" dirty="0">
                <a:solidFill>
                  <a:schemeClr val="tx1"/>
                </a:solidFill>
                <a:hlinkClick r:id="rId3"/>
              </a:rPr>
              <a:t>https://www.facebook.com/euraxess.czech.republic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68580" indent="0">
              <a:buNone/>
            </a:pPr>
            <a:endParaRPr lang="cs-CZ" dirty="0" smtClean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777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 programu: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Co je to Euraxess?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Euraxess </a:t>
            </a:r>
            <a:r>
              <a:rPr lang="cs-CZ" dirty="0" err="1" smtClean="0">
                <a:solidFill>
                  <a:schemeClr val="tx1"/>
                </a:solidFill>
              </a:rPr>
              <a:t>Jobs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Euraxess </a:t>
            </a:r>
            <a:r>
              <a:rPr lang="cs-CZ" dirty="0" err="1" smtClean="0">
                <a:solidFill>
                  <a:schemeClr val="tx1"/>
                </a:solidFill>
              </a:rPr>
              <a:t>Services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Euraxess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Links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1026" name="Picture 2" descr="C:\Users\dobesova\Desktop\I-love-eurax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48880"/>
            <a:ext cx="25717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82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je to Euraxess?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celoevropská síť servisních center od roku 2003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	40 zemí -&gt; </a:t>
            </a:r>
            <a:r>
              <a:rPr lang="cs-CZ" b="1" dirty="0" smtClean="0">
                <a:solidFill>
                  <a:schemeClr val="tx1"/>
                </a:solidFill>
              </a:rPr>
              <a:t>400 </a:t>
            </a:r>
            <a:r>
              <a:rPr lang="cs-CZ" b="1" dirty="0">
                <a:solidFill>
                  <a:schemeClr val="tx1"/>
                </a:solidFill>
              </a:rPr>
              <a:t>center -&gt; </a:t>
            </a:r>
            <a:r>
              <a:rPr lang="cs-CZ" b="1" dirty="0" smtClean="0">
                <a:solidFill>
                  <a:schemeClr val="tx1"/>
                </a:solidFill>
              </a:rPr>
              <a:t>600 </a:t>
            </a:r>
            <a:r>
              <a:rPr lang="cs-CZ" b="1" dirty="0">
                <a:solidFill>
                  <a:schemeClr val="tx1"/>
                </a:solidFill>
              </a:rPr>
              <a:t>lidí</a:t>
            </a:r>
          </a:p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koordinátorem – Evropská </a:t>
            </a:r>
            <a:r>
              <a:rPr lang="cs-CZ" dirty="0" smtClean="0">
                <a:solidFill>
                  <a:schemeClr val="tx1"/>
                </a:solidFill>
              </a:rPr>
              <a:t>komise</a:t>
            </a:r>
            <a:endParaRPr lang="cs-CZ" b="1" dirty="0">
              <a:solidFill>
                <a:schemeClr val="tx1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cs-CZ" b="1" dirty="0">
                <a:solidFill>
                  <a:schemeClr val="tx1"/>
                </a:solidFill>
              </a:rPr>
              <a:t>cíl</a:t>
            </a:r>
            <a:r>
              <a:rPr lang="cs-CZ" dirty="0">
                <a:solidFill>
                  <a:schemeClr val="tx1"/>
                </a:solidFill>
              </a:rPr>
              <a:t>: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zatraktivnění Evropského výzkumného prostoru a pomoc při mobilitě vědeckých pracovníků a jejich rodinných příslušníků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027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Euraxess</a:t>
            </a:r>
            <a:r>
              <a:rPr lang="cs-CZ" b="1" dirty="0" smtClean="0"/>
              <a:t> </a:t>
            </a:r>
            <a:r>
              <a:rPr lang="cs-CZ" b="1" dirty="0" err="1" smtClean="0"/>
              <a:t>Jobs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/>
            <a:r>
              <a:rPr lang="cs-CZ" sz="2400" dirty="0" smtClean="0">
                <a:solidFill>
                  <a:schemeClr val="tx1"/>
                </a:solidFill>
                <a:ea typeface="ＭＳ Ｐゴシック"/>
              </a:rPr>
              <a:t>nabídka </a:t>
            </a:r>
            <a:r>
              <a:rPr lang="cs-CZ" sz="2400" dirty="0">
                <a:solidFill>
                  <a:schemeClr val="tx1"/>
                </a:solidFill>
                <a:ea typeface="ＭＳ Ｐゴシック"/>
              </a:rPr>
              <a:t>grantů nebo </a:t>
            </a:r>
            <a:r>
              <a:rPr lang="cs-CZ" sz="2400" dirty="0" smtClean="0">
                <a:solidFill>
                  <a:schemeClr val="tx1"/>
                </a:solidFill>
                <a:ea typeface="ＭＳ Ｐゴシック"/>
              </a:rPr>
              <a:t>stipendií, jakož i volných pracovních pozic</a:t>
            </a:r>
            <a:endParaRPr lang="en-GB" sz="2400" dirty="0">
              <a:solidFill>
                <a:schemeClr val="tx1"/>
              </a:solidFill>
              <a:ea typeface="ＭＳ Ｐゴシック"/>
            </a:endParaRPr>
          </a:p>
          <a:p>
            <a:pPr marL="342900" lvl="1"/>
            <a:r>
              <a:rPr lang="cs-CZ" sz="2400" dirty="0" smtClean="0"/>
              <a:t>9733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zaregistrovaných organizací</a:t>
            </a:r>
          </a:p>
          <a:p>
            <a:pPr marL="342900" lvl="1"/>
            <a:r>
              <a:rPr lang="cs-CZ" sz="2400" dirty="0">
                <a:solidFill>
                  <a:schemeClr val="tx1"/>
                </a:solidFill>
              </a:rPr>
              <a:t>a</a:t>
            </a:r>
            <a:r>
              <a:rPr lang="cs-CZ" sz="2400" dirty="0" smtClean="0">
                <a:solidFill>
                  <a:schemeClr val="tx1"/>
                </a:solidFill>
              </a:rPr>
              <a:t>ktuálně v nabídce </a:t>
            </a:r>
            <a:r>
              <a:rPr lang="cs-CZ" sz="2400" dirty="0" smtClean="0">
                <a:solidFill>
                  <a:schemeClr val="tx1"/>
                </a:solidFill>
              </a:rPr>
              <a:t>2 669 pozic </a:t>
            </a:r>
            <a:r>
              <a:rPr lang="cs-CZ" sz="2400" dirty="0" smtClean="0">
                <a:solidFill>
                  <a:schemeClr val="tx1"/>
                </a:solidFill>
              </a:rPr>
              <a:t>(nejvíce z </a:t>
            </a:r>
            <a:r>
              <a:rPr lang="cs-CZ" sz="2400" dirty="0" smtClean="0">
                <a:solidFill>
                  <a:schemeClr val="tx1"/>
                </a:solidFill>
              </a:rPr>
              <a:t>Německa, </a:t>
            </a:r>
            <a:r>
              <a:rPr lang="cs-CZ" sz="2400" dirty="0" smtClean="0">
                <a:solidFill>
                  <a:schemeClr val="tx1"/>
                </a:solidFill>
              </a:rPr>
              <a:t>VB, </a:t>
            </a:r>
            <a:r>
              <a:rPr lang="cs-CZ" sz="2400" dirty="0" smtClean="0">
                <a:solidFill>
                  <a:schemeClr val="tx1"/>
                </a:solidFill>
              </a:rPr>
              <a:t>Nizozemí)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342900" lvl="1"/>
            <a:endParaRPr lang="cs-CZ" sz="1600" dirty="0" smtClean="0">
              <a:solidFill>
                <a:schemeClr val="tx1"/>
              </a:solidFill>
            </a:endParaRPr>
          </a:p>
          <a:p>
            <a:pPr marL="342900" lvl="1"/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0095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Euraxess </a:t>
            </a:r>
            <a:r>
              <a:rPr lang="cs-CZ" b="1" dirty="0" err="1" smtClean="0"/>
              <a:t>Jobs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Jak se zaregistrovat?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Jak vložit své CV?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Jak vyhledávat </a:t>
            </a:r>
          </a:p>
          <a:p>
            <a:pPr marL="6858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   pracovní pozice</a:t>
            </a:r>
            <a:r>
              <a:rPr lang="cs-CZ" dirty="0" smtClean="0"/>
              <a:t>?</a:t>
            </a:r>
          </a:p>
        </p:txBody>
      </p:sp>
      <p:pic>
        <p:nvPicPr>
          <p:cNvPr id="3074" name="Picture 2" descr="C:\Users\dobesova\Desktop\eur_job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112" y="2492896"/>
            <a:ext cx="228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7466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Euraxess </a:t>
            </a:r>
            <a:r>
              <a:rPr lang="cs-CZ" b="1" dirty="0" err="1" smtClean="0"/>
              <a:t>Services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Jak vyhledat nejbližší Euraxess centrum?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 čem můžeme pomoci?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Co běžně řešíme?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Jak asistujeme na úřadech?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video</a:t>
            </a:r>
          </a:p>
          <a:p>
            <a:endParaRPr lang="cs-CZ" dirty="0"/>
          </a:p>
        </p:txBody>
      </p:sp>
      <p:pic>
        <p:nvPicPr>
          <p:cNvPr id="4098" name="Picture 2" descr="C:\Users\dobesova\Desktop\eur_servi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140968"/>
            <a:ext cx="8858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566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1621984"/>
          </a:xfrm>
        </p:spPr>
        <p:txBody>
          <a:bodyPr/>
          <a:lstStyle/>
          <a:p>
            <a:r>
              <a:rPr lang="cs-CZ" b="1" dirty="0"/>
              <a:t>Statistiky </a:t>
            </a:r>
            <a:r>
              <a:rPr lang="cs-CZ" b="1" dirty="0" smtClean="0"/>
              <a:t>2015</a:t>
            </a:r>
            <a:endParaRPr lang="cs-CZ" b="1" dirty="0"/>
          </a:p>
        </p:txBody>
      </p:sp>
      <p:pic>
        <p:nvPicPr>
          <p:cNvPr id="6146" name="Picture 2" descr="C:\Users\dobesova\Desktop\statistic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88840"/>
            <a:ext cx="5264748" cy="384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3593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980728"/>
            <a:ext cx="7024744" cy="1143000"/>
          </a:xfrm>
        </p:spPr>
        <p:txBody>
          <a:bodyPr/>
          <a:lstStyle/>
          <a:p>
            <a:r>
              <a:rPr lang="cs-CZ" b="1" dirty="0" smtClean="0"/>
              <a:t>Statistiky </a:t>
            </a:r>
            <a:r>
              <a:rPr lang="cs-CZ" b="1" dirty="0" smtClean="0"/>
              <a:t>2015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Počet zodpovězených </a:t>
            </a:r>
            <a:r>
              <a:rPr lang="cs-CZ" dirty="0" smtClean="0"/>
              <a:t>emailů</a:t>
            </a:r>
            <a:r>
              <a:rPr lang="cs-CZ" dirty="0" smtClean="0">
                <a:solidFill>
                  <a:schemeClr val="tx1"/>
                </a:solidFill>
              </a:rPr>
              <a:t>: </a:t>
            </a:r>
            <a:r>
              <a:rPr lang="cs-CZ" b="1" dirty="0" smtClean="0">
                <a:solidFill>
                  <a:schemeClr val="tx1"/>
                </a:solidFill>
              </a:rPr>
              <a:t>3356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Počet </a:t>
            </a:r>
            <a:r>
              <a:rPr lang="cs-CZ" dirty="0" smtClean="0">
                <a:solidFill>
                  <a:schemeClr val="tx1"/>
                </a:solidFill>
              </a:rPr>
              <a:t>přijatých tel. hovorů: </a:t>
            </a:r>
            <a:r>
              <a:rPr lang="cs-CZ" b="1" dirty="0" smtClean="0">
                <a:solidFill>
                  <a:schemeClr val="tx1"/>
                </a:solidFill>
              </a:rPr>
              <a:t>275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i="1" dirty="0" smtClean="0">
                <a:solidFill>
                  <a:schemeClr val="tx1"/>
                </a:solidFill>
              </a:rPr>
              <a:t>Za </a:t>
            </a:r>
            <a:r>
              <a:rPr lang="cs-CZ" dirty="0" smtClean="0">
                <a:solidFill>
                  <a:schemeClr val="tx1"/>
                </a:solidFill>
              </a:rPr>
              <a:t>rok 2015 </a:t>
            </a:r>
            <a:r>
              <a:rPr lang="cs-CZ" dirty="0" smtClean="0">
                <a:solidFill>
                  <a:schemeClr val="tx1"/>
                </a:solidFill>
              </a:rPr>
              <a:t>jsme pomohli již </a:t>
            </a:r>
            <a:r>
              <a:rPr lang="cs-CZ" b="1" dirty="0" smtClean="0">
                <a:solidFill>
                  <a:schemeClr val="tx1"/>
                </a:solidFill>
              </a:rPr>
              <a:t>147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lidem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Nejvíce přijíždějící komunita: </a:t>
            </a:r>
            <a:r>
              <a:rPr lang="cs-CZ" b="1" dirty="0" smtClean="0">
                <a:solidFill>
                  <a:schemeClr val="tx1"/>
                </a:solidFill>
              </a:rPr>
              <a:t>Indové, Ukrajinci, Rusové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5774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Euraxess </a:t>
            </a:r>
            <a:r>
              <a:rPr lang="cs-CZ" b="1" dirty="0" err="1" smtClean="0"/>
              <a:t>Links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Co to je?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 čem pomohou?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Jak se o nich dozvím více?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298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255</TotalTime>
  <Words>172</Words>
  <Application>Microsoft Office PowerPoint</Application>
  <PresentationFormat>Předvádění na obrazovce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Courier New</vt:lpstr>
      <vt:lpstr>Trebuchet MS</vt:lpstr>
      <vt:lpstr>Tw Cen MT</vt:lpstr>
      <vt:lpstr>Wingdings</vt:lpstr>
      <vt:lpstr>Obvod</vt:lpstr>
      <vt:lpstr>Euraxess</vt:lpstr>
      <vt:lpstr>Na programu:</vt:lpstr>
      <vt:lpstr>Co je to Euraxess?</vt:lpstr>
      <vt:lpstr>Euraxess Jobs</vt:lpstr>
      <vt:lpstr>Euraxess Jobs</vt:lpstr>
      <vt:lpstr>Euraxess Services</vt:lpstr>
      <vt:lpstr>Statistiky 2015</vt:lpstr>
      <vt:lpstr>Statistiky 2015</vt:lpstr>
      <vt:lpstr>Euraxess Links</vt:lpstr>
      <vt:lpstr>Děkuji za pozornost! </vt:lpstr>
    </vt:vector>
  </TitlesOfParts>
  <Company>SSČ AV ČR, v. v. i.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Euraxess</dc:title>
  <dc:creator>Dobesova Zuzana</dc:creator>
  <cp:lastModifiedBy>Dobesova Zuzana</cp:lastModifiedBy>
  <cp:revision>34</cp:revision>
  <dcterms:created xsi:type="dcterms:W3CDTF">2014-10-07T12:40:08Z</dcterms:created>
  <dcterms:modified xsi:type="dcterms:W3CDTF">2015-10-08T08:54:07Z</dcterms:modified>
</cp:coreProperties>
</file>