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0" r:id="rId2"/>
    <p:sldId id="292" r:id="rId3"/>
    <p:sldId id="281" r:id="rId4"/>
    <p:sldId id="282" r:id="rId5"/>
    <p:sldId id="333" r:id="rId6"/>
    <p:sldId id="334" r:id="rId7"/>
    <p:sldId id="335" r:id="rId8"/>
    <p:sldId id="332" r:id="rId9"/>
    <p:sldId id="317" r:id="rId10"/>
    <p:sldId id="318" r:id="rId11"/>
    <p:sldId id="316" r:id="rId12"/>
    <p:sldId id="298" r:id="rId13"/>
    <p:sldId id="300" r:id="rId14"/>
    <p:sldId id="313" r:id="rId15"/>
    <p:sldId id="311" r:id="rId16"/>
    <p:sldId id="312" r:id="rId17"/>
    <p:sldId id="309" r:id="rId18"/>
    <p:sldId id="310" r:id="rId19"/>
    <p:sldId id="322" r:id="rId20"/>
    <p:sldId id="321" r:id="rId21"/>
    <p:sldId id="336" r:id="rId22"/>
    <p:sldId id="337" r:id="rId23"/>
    <p:sldId id="258" r:id="rId24"/>
    <p:sldId id="286" r:id="rId25"/>
    <p:sldId id="263" r:id="rId26"/>
    <p:sldId id="324" r:id="rId27"/>
    <p:sldId id="269" r:id="rId28"/>
    <p:sldId id="325" r:id="rId29"/>
    <p:sldId id="280" r:id="rId30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70C0"/>
    <a:srgbClr val="953735"/>
    <a:srgbClr val="66FFFF"/>
    <a:srgbClr val="66FF99"/>
    <a:srgbClr val="DDEB57"/>
    <a:srgbClr val="CFC94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C5C561-75B5-47F6-812E-991F237E2784}" type="datetimeFigureOut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EFCEB8-CB13-40E7-AF99-E8E6C6C1BC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A403D33-87B9-4C9D-8225-D367BF5F9244}" type="datetimeFigureOut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32D35C-3A03-4448-A64D-A9073ABB8E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FED625-9943-424F-B15A-B49EAEE80DB9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212D6-2665-40F5-B70B-D9EF18CF10E9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D116AD-FD03-49A9-AE8C-68F11712C898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F66A-C696-436F-A524-2F264CFE1D52}" type="datetimeFigureOut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DF0F-9790-4F1F-AF5B-077255BC7E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368AA-33C9-4B0D-A604-779A659686D1}" type="datetimeFigureOut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0A8C-8055-447C-A70F-80C8B41DCE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0AE0-5681-4D72-8162-767AFD25BD6C}" type="datetimeFigureOut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1D3AE-8A41-43A7-BB65-BA4A531B44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0047-D808-4D12-840F-3972058DBBEB}" type="datetimeFigureOut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1E91B-055A-40A7-9A86-87893A0608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CC285-5E03-4E7B-A937-9EF0FAC36165}" type="datetimeFigureOut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0F1C5-C173-4DCE-B2A8-324E0E3CD8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39F6-4AFE-4521-9805-572CF81C6C28}" type="datetimeFigureOut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C018-7F70-4DAF-A043-C10FE54E34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FF7C-EC66-4437-87BF-C345D51FCBDF}" type="datetimeFigureOut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D6929-D3C5-4463-AA8D-79C880A366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DFE55-45A3-40D4-BC12-DB360D6DB94D}" type="datetimeFigureOut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EE88-2468-43E7-849A-036BF363FD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9E68-9D98-4AE6-9112-00066EE3CADE}" type="datetimeFigureOut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F2B8-0A6C-4ECC-AC58-69E4D6D146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4D707-62BD-4E97-B3ED-5F021CB63CA7}" type="datetimeFigureOut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740D-53F6-4021-BDA5-77C9F79DB0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03A66-EAE6-4B22-93BE-1A0CCDD6E478}" type="datetimeFigureOut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343D-D51E-49C6-A66D-98550DD006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357B14-6A2B-4281-A5CD-2A3F23316B0C}" type="datetimeFigureOut">
              <a:rPr lang="cs-CZ"/>
              <a:pPr>
                <a:defRPr/>
              </a:pPr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87CDF-089C-4D6B-BD4A-C7D5C3A33A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zs.cz/cz/akademicka-informacni-agentura/59_mezinarodni_smlouvy-uhrada_cestovneho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K:\O1A\PR\Prezentační šablony\Hedvika\AIA\titulni\2013\AIA_powerpoint_sablona_titulni_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b="1" dirty="0" smtClean="0">
                <a:solidFill>
                  <a:srgbClr val="CFC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CFC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CFC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CFC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CFC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AIA </a:t>
            </a:r>
            <a:br>
              <a:rPr lang="cs-CZ" b="1" dirty="0" smtClean="0">
                <a:solidFill>
                  <a:srgbClr val="CFC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CFC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CFC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Akademická informační agentura </a:t>
            </a:r>
            <a:br>
              <a:rPr lang="cs-CZ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možnosti studia v zemích </a:t>
            </a:r>
            <a:br>
              <a:rPr lang="cs-CZ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Asie, Afriky a Latinské Ameriky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755650" y="3357563"/>
            <a:ext cx="6048375" cy="1752600"/>
          </a:xfrm>
        </p:spPr>
        <p:txBody>
          <a:bodyPr/>
          <a:lstStyle/>
          <a:p>
            <a:pPr algn="l" eaLnBrk="1" hangingPunct="1">
              <a:defRPr/>
            </a:pPr>
            <a:endParaRPr lang="cs-CZ" b="1" i="1" dirty="0" smtClean="0">
              <a:solidFill>
                <a:srgbClr val="CFC9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defRPr/>
            </a:pPr>
            <a:r>
              <a:rPr lang="cs-CZ" b="1" i="1" dirty="0" smtClean="0">
                <a:solidFill>
                  <a:srgbClr val="CFC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Zpracovala: Eva Jermanová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pobytů – nejčastěji: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</a:rPr>
              <a:t>Studijní </a:t>
            </a:r>
            <a:r>
              <a:rPr lang="cs-CZ" b="1" dirty="0" smtClean="0">
                <a:solidFill>
                  <a:srgbClr val="0070C0"/>
                </a:solidFill>
              </a:rPr>
              <a:t>pobyty pro studenty BSP / MSP / DSP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</a:rPr>
              <a:t>Letní </a:t>
            </a:r>
            <a:r>
              <a:rPr lang="cs-CZ" b="1" dirty="0" smtClean="0">
                <a:solidFill>
                  <a:srgbClr val="0070C0"/>
                </a:solidFill>
              </a:rPr>
              <a:t>jazykové kursy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</a:rPr>
              <a:t>Výzkumné/přednáškové </a:t>
            </a:r>
            <a:r>
              <a:rPr lang="cs-CZ" b="1" dirty="0" smtClean="0">
                <a:solidFill>
                  <a:srgbClr val="0070C0"/>
                </a:solidFill>
              </a:rPr>
              <a:t>pobyty </a:t>
            </a:r>
          </a:p>
          <a:p>
            <a:pPr eaLnBrk="1" hangingPunct="1">
              <a:buClr>
                <a:schemeClr val="bg1"/>
              </a:buClr>
              <a:buFont typeface="Arial" charset="0"/>
              <a:buNone/>
            </a:pPr>
            <a:r>
              <a:rPr lang="cs-CZ" b="1" dirty="0" smtClean="0">
                <a:solidFill>
                  <a:srgbClr val="0070C0"/>
                </a:solidFill>
              </a:rPr>
              <a:t>	pro VŠ učitele</a:t>
            </a:r>
          </a:p>
          <a:p>
            <a:pPr eaLnBrk="1" hangingPunct="1">
              <a:buFont typeface="Arial" charset="0"/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cs-CZ" b="1" dirty="0" smtClean="0">
                <a:solidFill>
                  <a:srgbClr val="0070C0"/>
                </a:solidFill>
              </a:rPr>
              <a:t>Nabídka závisí na konkrétní bilaterální smlouvě.</a:t>
            </a:r>
          </a:p>
          <a:p>
            <a:pPr eaLnBrk="1" hangingPunct="1">
              <a:buFont typeface="Arial" charset="0"/>
              <a:buNone/>
            </a:pPr>
            <a:r>
              <a:rPr lang="cs-CZ" b="1" dirty="0" smtClean="0">
                <a:solidFill>
                  <a:srgbClr val="0070C0"/>
                </a:solidFill>
              </a:rPr>
              <a:t>Výjimečně může být druh pobytu zaměřen</a:t>
            </a:r>
          </a:p>
          <a:p>
            <a:pPr eaLnBrk="1" hangingPunct="1">
              <a:buFont typeface="Arial" charset="0"/>
              <a:buNone/>
            </a:pPr>
            <a:r>
              <a:rPr lang="cs-CZ" b="1" dirty="0" smtClean="0">
                <a:solidFill>
                  <a:srgbClr val="0070C0"/>
                </a:solidFill>
              </a:rPr>
              <a:t>i na určitý obor (sinologie, </a:t>
            </a:r>
            <a:r>
              <a:rPr lang="cs-CZ" b="1" dirty="0" err="1" smtClean="0">
                <a:solidFill>
                  <a:srgbClr val="0070C0"/>
                </a:solidFill>
              </a:rPr>
              <a:t>agroforestrie</a:t>
            </a:r>
            <a:r>
              <a:rPr lang="cs-CZ" b="1" dirty="0" smtClean="0">
                <a:solidFill>
                  <a:srgbClr val="0070C0"/>
                </a:solidFill>
              </a:rPr>
              <a:t>).</a:t>
            </a:r>
          </a:p>
          <a:p>
            <a:pPr eaLnBrk="1" hangingPunct="1">
              <a:buFont typeface="Arial" charset="0"/>
              <a:buNone/>
            </a:pPr>
            <a:endParaRPr lang="cs-CZ" b="1" dirty="0" smtClean="0"/>
          </a:p>
          <a:p>
            <a:pPr eaLnBrk="1" hangingPunct="1"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3" descr="AIA_powerpoint_sablona_mezistranka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586537" cy="1362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cap="none" dirty="0" smtClean="0">
                <a:solidFill>
                  <a:srgbClr val="CFC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typy nabídky: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Výběrová řízení a rozpis kvót</a:t>
            </a:r>
            <a:endParaRPr lang="cs-CZ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VÝBĚROVÁ ŘÍZENÍ: pro všechny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Stipendijní místa nejsou přidělena konkrétním </a:t>
            </a:r>
            <a:r>
              <a:rPr lang="cs-CZ" b="1" dirty="0" smtClean="0">
                <a:solidFill>
                  <a:srgbClr val="0070C0"/>
                </a:solidFill>
              </a:rPr>
              <a:t>školám.</a:t>
            </a: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Přihlášky podávají zájemci ze všech veřejných VŠ prostřednictvím </a:t>
            </a:r>
            <a:r>
              <a:rPr lang="cs-CZ" b="1" dirty="0" smtClean="0">
                <a:solidFill>
                  <a:srgbClr val="0070C0"/>
                </a:solidFill>
              </a:rPr>
              <a:t>AIA.</a:t>
            </a: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endParaRPr lang="cs-CZ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Nominace provádí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výběrová komise</a:t>
            </a:r>
            <a:r>
              <a:rPr lang="cs-CZ" b="1" dirty="0" smtClean="0">
                <a:solidFill>
                  <a:srgbClr val="0070C0"/>
                </a:solidFill>
              </a:rPr>
              <a:t>:    zástupci zahraničního partnera a MŠMT,                                  případně i odborníci z dalších </a:t>
            </a:r>
            <a:r>
              <a:rPr lang="cs-CZ" b="1" dirty="0" smtClean="0">
                <a:solidFill>
                  <a:srgbClr val="0070C0"/>
                </a:solidFill>
              </a:rPr>
              <a:t>institucí.</a:t>
            </a: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ROZPIS KVÓT: pro určené školy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Stipendijní místa do konkrétních zemí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MŠMT přidělí určitý počet míst jednotlivým veřejným vysokým </a:t>
            </a:r>
            <a:r>
              <a:rPr lang="cs-CZ" b="1" dirty="0" smtClean="0">
                <a:solidFill>
                  <a:srgbClr val="0070C0"/>
                </a:solidFill>
              </a:rPr>
              <a:t>školám</a:t>
            </a: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Přihlášky: </a:t>
            </a:r>
            <a:r>
              <a:rPr lang="cs-CZ" b="1" dirty="0" smtClean="0">
                <a:solidFill>
                  <a:srgbClr val="0070C0"/>
                </a:solidFill>
              </a:rPr>
              <a:t>prostřednictvím rektorátů, </a:t>
            </a:r>
          </a:p>
          <a:p>
            <a:pPr eaLnBrk="1" hangingPunct="1">
              <a:buClr>
                <a:schemeClr val="bg1"/>
              </a:buClr>
              <a:buFont typeface="Arial" charset="0"/>
              <a:buNone/>
              <a:defRPr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 dřívějším  termínu stanoveném školou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O nominacích svých uchazečů rozhoduje </a:t>
            </a:r>
            <a:r>
              <a:rPr lang="cs-CZ" b="1" dirty="0" smtClean="0">
                <a:solidFill>
                  <a:srgbClr val="0070C0"/>
                </a:solidFill>
              </a:rPr>
              <a:t>škola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9512" y="4365104"/>
          <a:ext cx="8640000" cy="2499360"/>
        </p:xfrm>
        <a:graphic>
          <a:graphicData uri="http://schemas.openxmlformats.org/drawingml/2006/table">
            <a:tbl>
              <a:tblPr/>
              <a:tblGrid>
                <a:gridCol w="207276"/>
                <a:gridCol w="1338006"/>
                <a:gridCol w="430165"/>
                <a:gridCol w="644974"/>
                <a:gridCol w="644974"/>
                <a:gridCol w="644974"/>
                <a:gridCol w="537296"/>
                <a:gridCol w="967460"/>
                <a:gridCol w="967460"/>
                <a:gridCol w="1504756"/>
                <a:gridCol w="752659"/>
              </a:tblGrid>
              <a:tr h="518403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 Narrow"/>
                          <a:ea typeface="Times New Roman"/>
                          <a:cs typeface="Times New Roman"/>
                        </a:rPr>
                        <a:t>ČÍNA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Ujednání o školských výměnách mezi MŠMT ČR a MŠ ČLR na léta 2016 – 2019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6139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Číslo článku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Druh pobytu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(komu je určen, obory)   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Věkový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limit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Požadovaný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jazyk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Přijímající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organizace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Úhrada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cestovného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Úhrada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pobytu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Nabízená stipendia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místa (M),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roky (r),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měsíce (m),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týdny (t), dny (d)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Délka pobytu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roky (r),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semestry (s),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měsíce (m),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týdny (t), dny (d)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                 Jiné údaje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Termín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odevzdání přihlášek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764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Studijní pobyty pro studenty MSP a DSP, přednostně pro studenty jiných než sinologických oborů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angličtina, čínština výhodou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MŠ ČLR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u="sng" dirty="0">
                          <a:solidFill>
                            <a:srgbClr val="004A95"/>
                          </a:solidFill>
                          <a:latin typeface="Arial Narrow"/>
                          <a:ea typeface="Times New Roman"/>
                          <a:cs typeface="Times New Roman"/>
                          <a:hlinkClick r:id="rId2"/>
                        </a:rPr>
                        <a:t>VŠ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MŠMT ČR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90 m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5-10</a:t>
                      </a:r>
                      <a:r>
                        <a:rPr lang="cs-CZ" sz="1100" b="1" baseline="0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m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11. 12. 2015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51520" y="634306"/>
          <a:ext cx="8567979" cy="3514774"/>
        </p:xfrm>
        <a:graphic>
          <a:graphicData uri="http://schemas.openxmlformats.org/drawingml/2006/table">
            <a:tbl>
              <a:tblPr/>
              <a:tblGrid>
                <a:gridCol w="215338"/>
                <a:gridCol w="1295921"/>
                <a:gridCol w="287346"/>
                <a:gridCol w="288121"/>
                <a:gridCol w="288121"/>
                <a:gridCol w="288121"/>
                <a:gridCol w="368245"/>
                <a:gridCol w="576321"/>
                <a:gridCol w="576321"/>
                <a:gridCol w="502680"/>
                <a:gridCol w="146552"/>
                <a:gridCol w="146552"/>
                <a:gridCol w="146552"/>
                <a:gridCol w="146552"/>
                <a:gridCol w="146552"/>
                <a:gridCol w="146552"/>
                <a:gridCol w="122785"/>
                <a:gridCol w="170319"/>
                <a:gridCol w="146552"/>
                <a:gridCol w="146552"/>
                <a:gridCol w="146552"/>
                <a:gridCol w="146552"/>
                <a:gridCol w="146552"/>
                <a:gridCol w="146552"/>
                <a:gridCol w="114300"/>
                <a:gridCol w="178804"/>
                <a:gridCol w="182098"/>
                <a:gridCol w="182098"/>
                <a:gridCol w="293104"/>
                <a:gridCol w="146552"/>
                <a:gridCol w="146552"/>
                <a:gridCol w="146552"/>
                <a:gridCol w="152597"/>
                <a:gridCol w="140507"/>
                <a:gridCol w="146552"/>
              </a:tblGrid>
              <a:tr h="723984">
                <a:tc gridSpan="3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ČÍNA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Ujednání o školských výměnách mezi MŠMT ČR a MŠ ČLR na léta 2016 - 2019.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4266"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 Narrow"/>
                          <a:ea typeface="Times New Roman"/>
                          <a:cs typeface="Times New Roman"/>
                        </a:rPr>
                        <a:t>Číslo článku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Druh pobytu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(komu je určen, obory)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                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Věkový limit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Požadovaný jazyk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Přijímající  organizace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Úhrada  cestovného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Úhrada pobytu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Nabízená stipendia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místa (M), roky (r), měsíce (m), týdny (t), dny (d)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Délka pobytu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roky (r), semestry (s), měsíce (m),  týdny (t), dny (d) 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Termín 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odevzdání přihlášek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2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000" b="1" kern="0" dirty="0">
                          <a:latin typeface="Arial Narrow"/>
                          <a:ea typeface="Times New Roman"/>
                          <a:cs typeface="Times New Roman"/>
                        </a:rPr>
                        <a:t>                                                                Počet míst pro vysokou školu</a:t>
                      </a:r>
                      <a:endParaRPr lang="cs-CZ" sz="1100" b="1" kern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E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E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EB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E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7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UK Praha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 Narrow"/>
                          <a:ea typeface="Times New Roman"/>
                          <a:cs typeface="Times New Roman"/>
                        </a:rPr>
                        <a:t>MU Brno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UP Olomouc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SU Opava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Arial Narrow"/>
                          <a:ea typeface="Times New Roman"/>
                          <a:cs typeface="Times New Roman"/>
                        </a:rPr>
                        <a:t>UJEP Ústí n. Labem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JČU Č. Budějovice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ZČU Plzeň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OU Ostrava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Univerzita Hr. Králové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VFU Brno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VŠE Praha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ČVUT Praha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VUT Brno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TU Liberec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VŠB-TU Ostrava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VŠCHT Praha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Univerzita Pardubice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ČZU Praha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MZLU Brno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AMU Praha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AVU Praha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VŠUP Praha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JAMU Brno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UTB Zlín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Arial Narrow"/>
                          <a:ea typeface="Times New Roman"/>
                          <a:cs typeface="Times New Roman"/>
                        </a:rPr>
                        <a:t>VŠP Jihlava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844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 1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Studijní pobyty pro studenty oboru sinologie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  </a:t>
                      </a: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Čínština</a:t>
                      </a: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MŠ ČLR</a:t>
                      </a: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cs-CZ" sz="1100" b="1" u="sng" strike="noStrike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2"/>
                        </a:rPr>
                        <a:t>VŠ</a:t>
                      </a: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MŠMT ČR</a:t>
                      </a: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160 m</a:t>
                      </a: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5-</a:t>
                      </a: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31.12. 2015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</a:t>
                      </a: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</a:t>
                      </a: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4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Letní kurzy čínštiny v ČLR v roce 2016 pro učitele čínštiny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100" b="1" dirty="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Čínština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MŠ ČLR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cs-CZ" sz="1100" b="1" u="sng" strike="noStrike" dirty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2"/>
                        </a:rPr>
                        <a:t>VŠ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MŠ ČLR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 M</a:t>
                      </a: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 t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31.12. 2015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1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323528" y="620688"/>
            <a:ext cx="18605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ROZPIS KVÓT </a:t>
            </a:r>
          </a:p>
        </p:txBody>
      </p:sp>
      <p:sp>
        <p:nvSpPr>
          <p:cNvPr id="17413" name="TextovéPole 10"/>
          <p:cNvSpPr txBox="1">
            <a:spLocks noChangeArrowheads="1"/>
          </p:cNvSpPr>
          <p:nvPr/>
        </p:nvSpPr>
        <p:spPr bwMode="auto">
          <a:xfrm>
            <a:off x="555625" y="4741863"/>
            <a:ext cx="1860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850" y="4367213"/>
            <a:ext cx="18605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VÝBĚROVÁ ŘÍZENÍ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3" descr="AIA_powerpoint_sablona_mezistranka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593725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PŘIHLÁŠKY, TERMÍNY</a:t>
            </a:r>
            <a:endParaRPr lang="cs-CZ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předstihem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smtClean="0">
                <a:solidFill>
                  <a:srgbClr val="0070C0"/>
                </a:solidFill>
              </a:rPr>
              <a:t>Přihlášky se podávají v akademickém roce, </a:t>
            </a:r>
          </a:p>
          <a:p>
            <a:pPr eaLnBrk="1" hangingPunct="1">
              <a:buClr>
                <a:schemeClr val="bg1"/>
              </a:buClr>
              <a:buFont typeface="Arial" charset="0"/>
              <a:buNone/>
            </a:pPr>
            <a:r>
              <a:rPr lang="cs-CZ" b="1" smtClean="0">
                <a:solidFill>
                  <a:srgbClr val="0070C0"/>
                </a:solidFill>
              </a:rPr>
              <a:t>	který předchází roku plánované realizace </a:t>
            </a:r>
          </a:p>
          <a:p>
            <a:pPr eaLnBrk="1" hangingPunct="1">
              <a:buClr>
                <a:schemeClr val="bg1"/>
              </a:buClr>
              <a:buFont typeface="Arial" charset="0"/>
              <a:buNone/>
            </a:pPr>
            <a:r>
              <a:rPr lang="cs-CZ" b="1" smtClean="0">
                <a:solidFill>
                  <a:srgbClr val="0070C0"/>
                </a:solidFill>
              </a:rPr>
              <a:t>	stipendijního pobytu.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smtClean="0">
                <a:solidFill>
                  <a:srgbClr val="0070C0"/>
                </a:solidFill>
              </a:rPr>
              <a:t>Termíny odevzdání přihlášek do jednotlivých zemí se liší. Zveřejňovány jsou na začátku akademického roku.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pl-PL" b="1" smtClean="0">
                <a:solidFill>
                  <a:srgbClr val="0070C0"/>
                </a:solidFill>
              </a:rPr>
              <a:t>Nejvíce termínů je do konce kalendářního roku.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endParaRPr lang="cs-CZ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3" descr="AIA_powerpoint_sablona_mezistranka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586581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DOKUMENTACE</a:t>
            </a:r>
            <a:endParaRPr lang="cs-CZ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na vyslání, motivační dopis, akceptační dopis…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Přihláška: vytištěný formulář </a:t>
            </a:r>
          </a:p>
          <a:p>
            <a:pPr eaLnBrk="1" hangingPunct="1">
              <a:buClr>
                <a:schemeClr val="bg1"/>
              </a:buClr>
              <a:buFont typeface="Arial" charset="0"/>
              <a:buNone/>
              <a:defRPr/>
            </a:pPr>
            <a:r>
              <a:rPr lang="cs-CZ" b="1" dirty="0" smtClean="0">
                <a:solidFill>
                  <a:srgbClr val="0070C0"/>
                </a:solidFill>
              </a:rPr>
              <a:t>	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na vyslání / Žádost o přiznání stipendia 	</a:t>
            </a:r>
            <a:r>
              <a:rPr lang="cs-CZ" b="1" dirty="0" smtClean="0">
                <a:solidFill>
                  <a:srgbClr val="0070C0"/>
                </a:solidFill>
              </a:rPr>
              <a:t>1) potvrzený zahraničním oddělením VŠ</a:t>
            </a:r>
          </a:p>
          <a:p>
            <a:pPr eaLnBrk="1" hangingPunct="1">
              <a:buClr>
                <a:schemeClr val="bg1"/>
              </a:buClr>
              <a:buFont typeface="Arial" charset="0"/>
              <a:buNone/>
              <a:defRPr/>
            </a:pPr>
            <a:r>
              <a:rPr lang="cs-CZ" b="1" dirty="0" smtClean="0">
                <a:solidFill>
                  <a:srgbClr val="0070C0"/>
                </a:solidFill>
              </a:rPr>
              <a:t> 		2) doplněný o další materiály                     	     dle požadavků jednotlivých zemí 		     (vždy uvedeny u konkrétní nabídky)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Stručný popis dokumentů nejčastěji vyžadovaných jako příloha k přihlášce             je na webu </a:t>
            </a:r>
            <a:r>
              <a:rPr lang="cs-CZ" b="1" dirty="0" smtClean="0">
                <a:solidFill>
                  <a:srgbClr val="0070C0"/>
                </a:solidFill>
              </a:rPr>
              <a:t>AIA.</a:t>
            </a: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3" descr="AIA_powerpoint_sablona_mezistranka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550545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nÁKLADY</a:t>
            </a:r>
            <a:endParaRPr lang="cs-CZ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Dvoustranné </a:t>
            </a:r>
            <a:r>
              <a:rPr lang="cs-CZ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mezinárodní</a:t>
            </a: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smlouvy 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</a:rPr>
              <a:t>Kulturní dohody, 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</a:rPr>
              <a:t>prováděcí programy ke kulturním dohodám,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</a:rPr>
              <a:t>resortní smlouvy s partnerskými ministerstvy…</a:t>
            </a:r>
          </a:p>
          <a:p>
            <a:pPr eaLnBrk="1" hangingPunct="1">
              <a:buClr>
                <a:schemeClr val="bg1"/>
              </a:buClr>
              <a:buFont typeface="Arial" charset="0"/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</a:rPr>
              <a:t>Nabídka závisí na uzavření a platnosti smlouvy	mezi ČR a danou </a:t>
            </a:r>
            <a:r>
              <a:rPr lang="cs-CZ" b="1" dirty="0" smtClean="0">
                <a:solidFill>
                  <a:srgbClr val="0070C0"/>
                </a:solidFill>
              </a:rPr>
              <a:t>zemí.</a:t>
            </a: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Arial" charset="0"/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 to stačit?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Výše stipendia </a:t>
            </a:r>
            <a:r>
              <a:rPr lang="cs-CZ" b="1" dirty="0" smtClean="0">
                <a:solidFill>
                  <a:srgbClr val="0070C0"/>
                </a:solidFill>
              </a:rPr>
              <a:t>- různá podle cílové země 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Mělo by pokrýt životní náklady i školné</a:t>
            </a:r>
          </a:p>
          <a:p>
            <a:pPr eaLnBrk="1" hangingPunct="1">
              <a:buClr>
                <a:schemeClr val="bg1"/>
              </a:buClr>
              <a:defRPr/>
            </a:pP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Úhrada cestovného </a:t>
            </a:r>
            <a:r>
              <a:rPr lang="cs-CZ" b="1" dirty="0" smtClean="0">
                <a:solidFill>
                  <a:srgbClr val="0070C0"/>
                </a:solidFill>
              </a:rPr>
              <a:t>- většinou	ze strany ČR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Refundace prostřednictvím VŠ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VŠ čtvrtletně žádají o refundaci MŠMT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Postup popsán na webu AIA: cestovné</a:t>
            </a:r>
          </a:p>
          <a:p>
            <a:pPr eaLnBrk="1" hangingPunct="1">
              <a:buFont typeface="Arial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3" descr="AIA_powerpoint_sablona_mezistrank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586581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zahraniční studenti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příslušnost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V bilaterální smlouvě může být explicitně stanovena podmínka státní příslušnosti (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zejména u zemí mimo EU</a:t>
            </a:r>
            <a:r>
              <a:rPr lang="cs-CZ" b="1" dirty="0" smtClean="0">
                <a:solidFill>
                  <a:srgbClr val="0070C0"/>
                </a:solidFill>
              </a:rPr>
              <a:t>).</a:t>
            </a: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Tato informace pak bývá uvedena                    u zveřejněné nabídky konkrétní země (například Argentina, Japonsko</a:t>
            </a:r>
            <a:r>
              <a:rPr lang="cs-CZ" b="1" dirty="0" smtClean="0">
                <a:solidFill>
                  <a:srgbClr val="0070C0"/>
                </a:solidFill>
              </a:rPr>
              <a:t>).</a:t>
            </a:r>
            <a:endParaRPr lang="cs-CZ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Zástupný symbol pro obsah 3" descr="AIA_powerpoint_sablona_mezistranka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51351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úspěšnost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to smysl!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smtClean="0">
                <a:solidFill>
                  <a:srgbClr val="0070C0"/>
                </a:solidFill>
              </a:rPr>
              <a:t>Poptávka sice převyšuje nabídku, </a:t>
            </a:r>
          </a:p>
          <a:p>
            <a:pPr eaLnBrk="1" hangingPunct="1">
              <a:buClr>
                <a:schemeClr val="bg1"/>
              </a:buClr>
              <a:buFont typeface="Arial" charset="0"/>
              <a:buNone/>
            </a:pPr>
            <a:r>
              <a:rPr lang="cs-CZ" b="1" smtClean="0">
                <a:solidFill>
                  <a:srgbClr val="0070C0"/>
                </a:solidFill>
              </a:rPr>
              <a:t>	kvalitní kandidáti však zpravidla uspějí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endParaRPr lang="cs-CZ" b="1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smtClean="0">
                <a:solidFill>
                  <a:srgbClr val="0070C0"/>
                </a:solidFill>
              </a:rPr>
              <a:t>Důležitá je motivace a včasná příprava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endParaRPr lang="cs-CZ" b="1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smtClean="0">
                <a:solidFill>
                  <a:srgbClr val="0070C0"/>
                </a:solidFill>
              </a:rPr>
              <a:t>Přihlášek lze podat i více a vycestovat lze </a:t>
            </a:r>
          </a:p>
          <a:p>
            <a:pPr eaLnBrk="1" hangingPunct="1">
              <a:buClr>
                <a:schemeClr val="bg1"/>
              </a:buClr>
              <a:buFont typeface="Arial" charset="0"/>
              <a:buNone/>
            </a:pPr>
            <a:r>
              <a:rPr lang="cs-CZ" b="1" smtClean="0">
                <a:solidFill>
                  <a:srgbClr val="0070C0"/>
                </a:solidFill>
              </a:rPr>
              <a:t>	také opakovaně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3" descr="AIA_powerpoint_sablona_mezistranka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158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81712" cy="1362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Jiná stipendia </a:t>
            </a:r>
            <a:b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další nabídky </a:t>
            </a:r>
            <a:b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 studiu v zahraničí</a:t>
            </a:r>
            <a:endParaRPr lang="cs-CZ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Nabídky mimo rámec mezinárodních smluv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bg1"/>
              </a:buClr>
              <a:buFont typeface="Arial" charset="0"/>
              <a:buNone/>
              <a:defRPr/>
            </a:pPr>
            <a:r>
              <a:rPr lang="cs-CZ" b="1" dirty="0" smtClean="0">
                <a:solidFill>
                  <a:srgbClr val="0070C0"/>
                </a:solidFill>
              </a:rPr>
              <a:t>Web AIA: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studijní nabídky – VŠ</a:t>
            </a:r>
          </a:p>
          <a:p>
            <a:pPr lvl="1"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sz="3200" b="1" dirty="0" smtClean="0">
                <a:solidFill>
                  <a:srgbClr val="0070C0"/>
                </a:solidFill>
              </a:rPr>
              <a:t>Plná nebo částečná stipendia nabízená nadacemi, školami a dalšími subjekty</a:t>
            </a:r>
          </a:p>
          <a:p>
            <a:pPr lvl="1"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sz="3200" b="1" dirty="0" smtClean="0">
                <a:solidFill>
                  <a:srgbClr val="0070C0"/>
                </a:solidFill>
              </a:rPr>
              <a:t>Kontakty na různé zahraniční vzdělávací instituce</a:t>
            </a:r>
          </a:p>
          <a:p>
            <a:pPr lvl="1" eaLnBrk="1" hangingPunct="1">
              <a:buClr>
                <a:schemeClr val="bg1"/>
              </a:buClr>
              <a:buFont typeface="Arial" charset="0"/>
              <a:buNone/>
              <a:defRPr/>
            </a:pPr>
            <a:endParaRPr lang="cs-CZ" sz="3200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Arial" charset="0"/>
              <a:buNone/>
              <a:defRPr/>
            </a:pPr>
            <a:r>
              <a:rPr lang="cs-CZ" b="1" dirty="0" smtClean="0">
                <a:solidFill>
                  <a:srgbClr val="0070C0"/>
                </a:solidFill>
              </a:rPr>
              <a:t>AIA pouze zveřejňuje nabídky těchto subjektů,</a:t>
            </a:r>
          </a:p>
          <a:p>
            <a:pPr eaLnBrk="1" hangingPunct="1">
              <a:buClr>
                <a:schemeClr val="bg1"/>
              </a:buClr>
              <a:buFont typeface="Arial" charset="0"/>
              <a:buNone/>
              <a:defRPr/>
            </a:pPr>
            <a:r>
              <a:rPr lang="cs-CZ" b="1" dirty="0" smtClean="0">
                <a:solidFill>
                  <a:srgbClr val="0070C0"/>
                </a:solidFill>
              </a:rPr>
              <a:t>zájemci se informují na uvedených kontaktech.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3" descr="AIA_powerpoint_sablona_mezistranka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8171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Dotazy a konzultace</a:t>
            </a:r>
            <a:endParaRPr lang="cs-CZ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Poradíme…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Ke konkrétním stipendijním nabídkám poskytujeme poradenský </a:t>
            </a:r>
            <a:r>
              <a:rPr lang="cs-CZ" b="1" dirty="0" smtClean="0">
                <a:solidFill>
                  <a:srgbClr val="0070C0"/>
                </a:solidFill>
              </a:rPr>
              <a:t>servis.</a:t>
            </a: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 Napište nám: </a:t>
            </a:r>
            <a:r>
              <a:rPr lang="cs-CZ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aia@</a:t>
            </a:r>
            <a:r>
              <a:rPr lang="cs-CZ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dzs.cz</a:t>
            </a:r>
            <a:endParaRPr lang="cs-CZ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:\O1A\PR\Prezentační šablony_BBA\Hedvika\AIA\titulni\AIA_powerpoint_sablona_titulni_malesilu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CFC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za pozornost.</a:t>
            </a:r>
            <a:endParaRPr lang="cs-CZ" dirty="0"/>
          </a:p>
        </p:txBody>
      </p:sp>
      <p:sp>
        <p:nvSpPr>
          <p:cNvPr id="30724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rgbClr val="0070C0"/>
                </a:solidFill>
              </a:rPr>
              <a:t>www.dzs.cz</a:t>
            </a:r>
          </a:p>
          <a:p>
            <a:pPr eaLnBrk="1" hangingPunct="1"/>
            <a:r>
              <a:rPr lang="cs-CZ" sz="4000" b="1" smtClean="0">
                <a:solidFill>
                  <a:srgbClr val="0070C0"/>
                </a:solidFill>
              </a:rPr>
              <a:t>www.zahranici-stipendium.cz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3" descr="AIA_powerpoint_sablona_mezistranka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4149725"/>
            <a:ext cx="6657975" cy="1362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akademický rok  2016/2017</a:t>
            </a:r>
            <a:br>
              <a:rPr lang="cs-CZ" sz="3200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jsou nabízena stipendia </a:t>
            </a:r>
            <a:br>
              <a:rPr lang="cs-CZ" sz="3200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35 zemí světa</a:t>
            </a:r>
            <a:endParaRPr lang="cs-CZ" sz="3200" cap="none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Stipendia na akademický rok 2016/2017 – </a:t>
            </a:r>
            <a:r>
              <a:rPr lang="cs-CZ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mimo Evropu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 Evropě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4925" y="1736725"/>
          <a:ext cx="9073008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1296144"/>
                <a:gridCol w="1296144"/>
                <a:gridCol w="1296144"/>
                <a:gridCol w="1296144"/>
                <a:gridCol w="1296144"/>
                <a:gridCol w="1296144"/>
              </a:tblGrid>
              <a:tr h="900000"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Albánie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2400" b="1" u="none" strike="noStrike" dirty="0">
                          <a:solidFill>
                            <a:srgbClr val="953735"/>
                          </a:solidFill>
                          <a:effectLst/>
                        </a:rPr>
                        <a:t>Egypt</a:t>
                      </a:r>
                      <a:r>
                        <a:rPr lang="cs-CZ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Izrael 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Lotyšsko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2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Mongol-</a:t>
                      </a:r>
                      <a:r>
                        <a:rPr lang="cs-CZ" sz="2400" b="1" u="none" strike="noStrike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sko</a:t>
                      </a:r>
                      <a:r>
                        <a:rPr lang="cs-CZ" sz="18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>
                          <a:solidFill>
                            <a:srgbClr val="0070C0"/>
                          </a:solidFill>
                          <a:effectLst/>
                        </a:rPr>
                        <a:t>Rumunsko  </a:t>
                      </a:r>
                      <a:endParaRPr lang="cs-CZ" sz="1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>
                          <a:solidFill>
                            <a:srgbClr val="0070C0"/>
                          </a:solidFill>
                          <a:effectLst/>
                        </a:rPr>
                        <a:t>Španělsko  </a:t>
                      </a:r>
                      <a:endParaRPr lang="cs-CZ" sz="1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2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Argentina 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Estonsko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Japonsko 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Maďarsko 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>
                          <a:solidFill>
                            <a:srgbClr val="0070C0"/>
                          </a:solidFill>
                          <a:effectLst/>
                        </a:rPr>
                        <a:t> Německo  </a:t>
                      </a:r>
                      <a:endParaRPr lang="cs-CZ" sz="1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Rusko 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Švédsko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Belgie - Francouzské společenství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Francie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cs-CZ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KLDR </a:t>
                      </a:r>
                      <a:r>
                        <a:rPr lang="cs-CZ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cs-CZ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Makedonie 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Peru </a:t>
                      </a:r>
                      <a:r>
                        <a:rPr lang="cs-CZ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cs-CZ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Řecko 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>
                          <a:solidFill>
                            <a:srgbClr val="0070C0"/>
                          </a:solidFill>
                          <a:effectLst/>
                        </a:rPr>
                        <a:t> Švýcarsko  </a:t>
                      </a:r>
                      <a:endParaRPr lang="cs-CZ" sz="1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Bulharsko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Chorvatsko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Korejská republika 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Malta 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Polsko 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Slovensko 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Ukrajina 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Čína 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Itálie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Litva 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Mexiko </a:t>
                      </a:r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Portugalsko 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Slovinsko  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cs-CZ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Vietnam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C9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647700" y="137636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mpd="sng">
                      <a:solidFill>
                        <a:srgbClr val="CFC94F"/>
                      </a:solidFill>
                      <a:prstDash val="solid"/>
                    </a:lnL>
                    <a:lnR w="38100" cmpd="sng">
                      <a:solidFill>
                        <a:srgbClr val="CFC94F"/>
                      </a:solidFill>
                      <a:prstDash val="solid"/>
                    </a:lnR>
                    <a:lnT w="38100" cmpd="sng">
                      <a:solidFill>
                        <a:srgbClr val="CFC94F"/>
                      </a:solidFill>
                      <a:prstDash val="solid"/>
                    </a:lnT>
                    <a:lnB w="38100" cmpd="sng">
                      <a:solidFill>
                        <a:srgbClr val="CFC94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 descr="AIA_powerpoint_sablona_mezistranka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8171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</a:t>
            </a:r>
            <a:endParaRPr lang="cs-CZ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pro uchazeče </a:t>
            </a:r>
            <a:b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stipendium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Nabídka je určena pro studenty a pedagogy veřejných vysokých škol v </a:t>
            </a:r>
            <a:r>
              <a:rPr lang="cs-CZ" b="1" dirty="0" smtClean="0">
                <a:solidFill>
                  <a:srgbClr val="0070C0"/>
                </a:solidFill>
              </a:rPr>
              <a:t>ČR.</a:t>
            </a: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endParaRPr lang="cs-CZ" sz="3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Je nutné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aktivně </a:t>
            </a:r>
            <a:r>
              <a:rPr lang="cs-CZ" b="1" dirty="0" smtClean="0">
                <a:solidFill>
                  <a:srgbClr val="0070C0"/>
                </a:solidFill>
              </a:rPr>
              <a:t>si vyhledat zahraniční VŠ </a:t>
            </a:r>
          </a:p>
          <a:p>
            <a:pPr eaLnBrk="1" hangingPunct="1">
              <a:buClr>
                <a:schemeClr val="bg1"/>
              </a:buClr>
              <a:buFont typeface="Arial" charset="0"/>
              <a:buNone/>
              <a:defRPr/>
            </a:pPr>
            <a:r>
              <a:rPr lang="cs-CZ" b="1" dirty="0" smtClean="0">
                <a:solidFill>
                  <a:srgbClr val="0070C0"/>
                </a:solidFill>
              </a:rPr>
              <a:t>    v souvislosti se svým studijním </a:t>
            </a:r>
            <a:r>
              <a:rPr lang="cs-CZ" b="1" dirty="0" smtClean="0">
                <a:solidFill>
                  <a:srgbClr val="0070C0"/>
                </a:solidFill>
              </a:rPr>
              <a:t>oborem.</a:t>
            </a: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Arial" charset="0"/>
              <a:buNone/>
              <a:defRPr/>
            </a:pPr>
            <a:endParaRPr lang="cs-CZ" sz="3000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r>
              <a:rPr lang="cs-CZ" b="1" dirty="0" smtClean="0">
                <a:solidFill>
                  <a:srgbClr val="0070C0"/>
                </a:solidFill>
              </a:rPr>
              <a:t>Délka pobytu (většinou do 1 akademického roku), počet míst a další podmínky</a:t>
            </a:r>
          </a:p>
          <a:p>
            <a:pPr eaLnBrk="1" hangingPunct="1">
              <a:buClr>
                <a:schemeClr val="bg1"/>
              </a:buClr>
              <a:buFont typeface="Arial" charset="0"/>
              <a:buNone/>
              <a:defRPr/>
            </a:pPr>
            <a:r>
              <a:rPr lang="cs-CZ" b="1" dirty="0" smtClean="0">
                <a:solidFill>
                  <a:srgbClr val="0070C0"/>
                </a:solidFill>
              </a:rPr>
              <a:t>	vyplývají z příslušné bilaterální </a:t>
            </a:r>
            <a:r>
              <a:rPr lang="cs-CZ" b="1" dirty="0" smtClean="0">
                <a:solidFill>
                  <a:srgbClr val="0070C0"/>
                </a:solidFill>
              </a:rPr>
              <a:t>smlouvy.</a:t>
            </a: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3" descr="AIA_powerpoint_sablona_mezistranka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226175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zveřejnění nabídky</a:t>
            </a:r>
            <a:endParaRPr lang="cs-CZ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webu AIA: </a:t>
            </a:r>
            <a:r>
              <a:rPr lang="cs-CZ" sz="4000" b="1" dirty="0" smtClean="0">
                <a:solidFill>
                  <a:srgbClr val="0070C0"/>
                </a:solidFill>
              </a:rPr>
              <a:t/>
            </a:r>
            <a:br>
              <a:rPr lang="cs-CZ" sz="4000" b="1" dirty="0" smtClean="0">
                <a:solidFill>
                  <a:srgbClr val="0070C0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mezinárodní smlouvy – VŠ stipendia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endParaRPr lang="cs-CZ" b="1" dirty="0" smtClean="0">
              <a:solidFill>
                <a:srgbClr val="0070C0"/>
              </a:solidFill>
            </a:endParaRP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</a:rPr>
              <a:t>Kompletní nabídka stipendijních pobytů          na základě mezinárodních smluv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</a:rPr>
              <a:t>Podklady: MŠMT, zahraniční partneři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</a:rPr>
              <a:t>Aktualizace vždy před začátkem akademického roku</a:t>
            </a:r>
          </a:p>
          <a:p>
            <a:pPr eaLnBrk="1" hangingPunct="1">
              <a:buClr>
                <a:schemeClr val="bg1"/>
              </a:buClr>
              <a:buFont typeface="Calibri" pitchFamily="34" charset="0"/>
              <a:buChar char="•"/>
            </a:pPr>
            <a:r>
              <a:rPr lang="cs-CZ" b="1" dirty="0" smtClean="0">
                <a:solidFill>
                  <a:srgbClr val="0070C0"/>
                </a:solidFill>
              </a:rPr>
              <a:t>Aktualizované nebo nové nabídky rovněž rozesíláme e-mailem na školy</a:t>
            </a:r>
          </a:p>
          <a:p>
            <a:pPr eaLnBrk="1" hangingPunct="1">
              <a:buFont typeface="Calibri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3" descr="AIA_powerpoint_sablona_mezistranka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586537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pobytů</a:t>
            </a:r>
            <a:endParaRPr lang="cs-CZ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724</Words>
  <Application>Microsoft Office PowerPoint</Application>
  <PresentationFormat>Předvádění na obrazovce (4:3)</PresentationFormat>
  <Paragraphs>256</Paragraphs>
  <Slides>29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  AIA   Akademická informační agentura  a možnosti studia v zemích  Asie, Afriky a Latinské Ameriky </vt:lpstr>
      <vt:lpstr>Dvoustranné mezinárodní smlouvy </vt:lpstr>
      <vt:lpstr>Na akademický rok  2016/2017 jsou nabízena stipendia  do 35 zemí světa</vt:lpstr>
      <vt:lpstr>Stipendia na akademický rok 2016/2017 – mimo Evropu a v Evropě</vt:lpstr>
      <vt:lpstr>podmínky</vt:lpstr>
      <vt:lpstr>Podmínky pro uchazeče  o stipendium</vt:lpstr>
      <vt:lpstr>zveřejnění nabídky</vt:lpstr>
      <vt:lpstr>Na webu AIA:  mezinárodní smlouvy – VŠ stipendia</vt:lpstr>
      <vt:lpstr>Druhy pobytů</vt:lpstr>
      <vt:lpstr>Druhy pobytů – nejčastěji:</vt:lpstr>
      <vt:lpstr>2 typy nabídky: Výběrová řízení a rozpis kvót</vt:lpstr>
      <vt:lpstr>VÝBĚROVÁ ŘÍZENÍ: pro všechny</vt:lpstr>
      <vt:lpstr>ROZPIS KVÓT: pro určené školy</vt:lpstr>
      <vt:lpstr>Snímek 14</vt:lpstr>
      <vt:lpstr>PŘIHLÁŠKY, TERMÍNY</vt:lpstr>
      <vt:lpstr>S předstihem</vt:lpstr>
      <vt:lpstr>DOKUMENTACE</vt:lpstr>
      <vt:lpstr>Návrh na vyslání, motivační dopis, akceptační dopis…</vt:lpstr>
      <vt:lpstr>nÁKLADY</vt:lpstr>
      <vt:lpstr>Bude to stačit?</vt:lpstr>
      <vt:lpstr>zahraniční studenti</vt:lpstr>
      <vt:lpstr>Státní příslušnost</vt:lpstr>
      <vt:lpstr>úspěšnost</vt:lpstr>
      <vt:lpstr>Má to smysl!</vt:lpstr>
      <vt:lpstr>Jiná stipendia  a další nabídky  ke studiu v zahraničí</vt:lpstr>
      <vt:lpstr>Nabídky mimo rámec mezinárodních smluv</vt:lpstr>
      <vt:lpstr>Dotazy a konzultace</vt:lpstr>
      <vt:lpstr>Poradíme…</vt:lpstr>
      <vt:lpstr>Děkujeme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AIA</dc:title>
  <dc:creator>abramcukova</dc:creator>
  <cp:lastModifiedBy>jermanova</cp:lastModifiedBy>
  <cp:revision>80</cp:revision>
  <dcterms:created xsi:type="dcterms:W3CDTF">2011-04-01T11:18:14Z</dcterms:created>
  <dcterms:modified xsi:type="dcterms:W3CDTF">2015-10-19T13:04:37Z</dcterms:modified>
</cp:coreProperties>
</file>