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71" r:id="rId3"/>
    <p:sldId id="257" r:id="rId4"/>
    <p:sldId id="258" r:id="rId5"/>
    <p:sldId id="259" r:id="rId6"/>
    <p:sldId id="265" r:id="rId7"/>
    <p:sldId id="261" r:id="rId8"/>
    <p:sldId id="260" r:id="rId9"/>
    <p:sldId id="272" r:id="rId10"/>
    <p:sldId id="273" r:id="rId11"/>
    <p:sldId id="262" r:id="rId12"/>
    <p:sldId id="268" r:id="rId13"/>
    <p:sldId id="263" r:id="rId14"/>
    <p:sldId id="264" r:id="rId15"/>
    <p:sldId id="266" r:id="rId16"/>
    <p:sldId id="267" r:id="rId17"/>
    <p:sldId id="276" r:id="rId18"/>
    <p:sldId id="278" r:id="rId19"/>
    <p:sldId id="269" r:id="rId20"/>
    <p:sldId id="270" r:id="rId21"/>
    <p:sldId id="274" r:id="rId22"/>
    <p:sldId id="275" r:id="rId23"/>
    <p:sldId id="277" r:id="rId24"/>
    <p:sldId id="279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2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0B41-3DE3-4DBA-8025-928D31B7E968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D3B7E8-BA77-4A27-BE67-B865DE1F007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0B41-3DE3-4DBA-8025-928D31B7E968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B7E8-BA77-4A27-BE67-B865DE1F0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0B41-3DE3-4DBA-8025-928D31B7E968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B7E8-BA77-4A27-BE67-B865DE1F0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0B41-3DE3-4DBA-8025-928D31B7E968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B7E8-BA77-4A27-BE67-B865DE1F0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0B41-3DE3-4DBA-8025-928D31B7E968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B7E8-BA77-4A27-BE67-B865DE1F007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0B41-3DE3-4DBA-8025-928D31B7E968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B7E8-BA77-4A27-BE67-B865DE1F007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0B41-3DE3-4DBA-8025-928D31B7E968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B7E8-BA77-4A27-BE67-B865DE1F0071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0B41-3DE3-4DBA-8025-928D31B7E968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B7E8-BA77-4A27-BE67-B865DE1F0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0B41-3DE3-4DBA-8025-928D31B7E968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B7E8-BA77-4A27-BE67-B865DE1F0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0B41-3DE3-4DBA-8025-928D31B7E968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B7E8-BA77-4A27-BE67-B865DE1F0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0B41-3DE3-4DBA-8025-928D31B7E968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3B7E8-BA77-4A27-BE67-B865DE1F007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21F0B41-3DE3-4DBA-8025-928D31B7E968}" type="datetimeFigureOut">
              <a:rPr lang="cs-CZ" smtClean="0"/>
              <a:t>13.3.2017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9D3B7E8-BA77-4A27-BE67-B865DE1F007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z/url?sa=i&amp;rct=j&amp;q=&amp;esrc=s&amp;source=images&amp;cd=&amp;cad=rja&amp;uact=8&amp;ved=0ahUKEwjHitvmmdTSAhVBhywKHUaVC3QQjRwIBw&amp;url=https%3A%2F%2Ffaxi.co.uk%2Fnews%2Funiversity-of-essex-launches-faxi-journey-sharing-social-networks&amp;psig=AFQjCNH-OaBHd8c0DLK2_qccZN8zV5WZIw&amp;ust=1489519242109397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spareroom.co.uk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Lucie Pichlerová</a:t>
            </a:r>
          </a:p>
          <a:p>
            <a:r>
              <a:rPr lang="cs-CZ" dirty="0" smtClean="0"/>
              <a:t>Právnická fakulta</a:t>
            </a:r>
            <a:endParaRPr lang="cs-CZ" dirty="0"/>
          </a:p>
        </p:txBody>
      </p:sp>
      <p:pic>
        <p:nvPicPr>
          <p:cNvPr id="1028" name="Picture 4" descr="Výsledek obrázku pro university of essex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79145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D:\Záloha_12_2_2016\Fotky\Anglie_leden 2016\IMG_20160115_112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646"/>
            <a:ext cx="9144000" cy="51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Finance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600" dirty="0" smtClean="0"/>
              <a:t>Celkové měsíční příjmy:</a:t>
            </a:r>
          </a:p>
          <a:p>
            <a:pPr lvl="2"/>
            <a:r>
              <a:rPr lang="cs-CZ" sz="1900" dirty="0" smtClean="0"/>
              <a:t>ERASMUS stipendium </a:t>
            </a:r>
          </a:p>
          <a:p>
            <a:pPr lvl="2"/>
            <a:r>
              <a:rPr lang="cs-CZ" sz="1900" dirty="0" smtClean="0"/>
              <a:t>Doktorandské stipendium</a:t>
            </a:r>
          </a:p>
          <a:p>
            <a:r>
              <a:rPr lang="cs-CZ" dirty="0" smtClean="0"/>
              <a:t>Celkové měsíční náklady:</a:t>
            </a:r>
          </a:p>
          <a:p>
            <a:pPr lvl="2"/>
            <a:r>
              <a:rPr lang="cs-CZ" dirty="0" smtClean="0"/>
              <a:t>Ubytování – od 380 do 800 liber/měsíc</a:t>
            </a:r>
          </a:p>
          <a:p>
            <a:pPr lvl="2"/>
            <a:r>
              <a:rPr lang="cs-CZ" dirty="0" smtClean="0"/>
              <a:t>Doprava – 0 – 100 liber měsíc</a:t>
            </a:r>
          </a:p>
          <a:p>
            <a:pPr lvl="2"/>
            <a:r>
              <a:rPr lang="cs-CZ" dirty="0" smtClean="0"/>
              <a:t>Stravování – na kampusu – cca 6 liber/oběd/večeře</a:t>
            </a:r>
          </a:p>
          <a:p>
            <a:pPr lvl="5"/>
            <a:r>
              <a:rPr lang="cs-CZ" dirty="0" smtClean="0"/>
              <a:t>Vlastní – zhruba 20% dražší potraviny než v ČR</a:t>
            </a:r>
          </a:p>
          <a:p>
            <a:pPr lvl="2"/>
            <a:r>
              <a:rPr lang="cs-CZ" dirty="0" smtClean="0"/>
              <a:t>Další náklady: </a:t>
            </a:r>
          </a:p>
          <a:p>
            <a:pPr lvl="4"/>
            <a:r>
              <a:rPr lang="cs-CZ" dirty="0" smtClean="0"/>
              <a:t>výlety (doprava!)</a:t>
            </a:r>
          </a:p>
          <a:p>
            <a:pPr lvl="4"/>
            <a:r>
              <a:rPr lang="cs-CZ" dirty="0" smtClean="0"/>
              <a:t>Zábava (zhruba trojnásobně dražší než v ČR)</a:t>
            </a:r>
          </a:p>
          <a:p>
            <a:pPr lvl="4"/>
            <a:r>
              <a:rPr lang="cs-CZ" dirty="0" smtClean="0"/>
              <a:t>knížky (ne vše bylo možné najít v knihovně – zejména učebnice jazyků)</a:t>
            </a:r>
          </a:p>
          <a:p>
            <a:pPr lvl="4"/>
            <a:r>
              <a:rPr lang="cs-CZ" dirty="0" smtClean="0"/>
              <a:t>kopírování</a:t>
            </a:r>
          </a:p>
          <a:p>
            <a:pPr lvl="4"/>
            <a:r>
              <a:rPr lang="cs-CZ" dirty="0" smtClean="0"/>
              <a:t>vybavení na sport (sport zdarma, včetně pronájmu tenisových kurtů, kurzů prakticky čehokoliv)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381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Finance - příklad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Měsíční náklady:</a:t>
            </a:r>
          </a:p>
          <a:p>
            <a:pPr lvl="2"/>
            <a:r>
              <a:rPr lang="cs-CZ" dirty="0" smtClean="0"/>
              <a:t>Ubytování: 12.600,- (jedno z nejlevnějších)</a:t>
            </a:r>
          </a:p>
          <a:p>
            <a:pPr lvl="2"/>
            <a:r>
              <a:rPr lang="cs-CZ" dirty="0" smtClean="0"/>
              <a:t>Stravování: 5.000,-  (90 % vaření na koleji)</a:t>
            </a:r>
          </a:p>
          <a:p>
            <a:pPr lvl="2"/>
            <a:r>
              <a:rPr lang="cs-CZ" dirty="0" smtClean="0"/>
              <a:t>Doprava: 400,- Kč (MHD cca 3 libry)</a:t>
            </a:r>
          </a:p>
          <a:p>
            <a:pPr lvl="2"/>
            <a:r>
              <a:rPr lang="cs-CZ" dirty="0" smtClean="0"/>
              <a:t>Cestování: 4.000,- Kč (výlety k moři, výlety do blízkých měst, největší položkou je doprava, jídlo v restauracích, na konci pobytu delší cestování po Británii)</a:t>
            </a:r>
          </a:p>
          <a:p>
            <a:pPr lvl="2"/>
            <a:r>
              <a:rPr lang="cs-CZ" dirty="0" smtClean="0"/>
              <a:t>Sport: 2.500,- (kurz jízdy na koni, jedna lekce kolem 17 liber)</a:t>
            </a:r>
          </a:p>
          <a:p>
            <a:pPr lvl="2"/>
            <a:r>
              <a:rPr lang="cs-CZ" dirty="0" smtClean="0"/>
              <a:t>2.000,-Letenky domů (cesta na letiště častěji dražší než letenka)</a:t>
            </a:r>
          </a:p>
          <a:p>
            <a:pPr lvl="2"/>
            <a:r>
              <a:rPr lang="cs-CZ" dirty="0" smtClean="0"/>
              <a:t>Školní pomůcky: 500,- (knížky jen na začátku semestru)</a:t>
            </a:r>
          </a:p>
          <a:p>
            <a:pPr marL="114300" indent="0">
              <a:buNone/>
            </a:pPr>
            <a:r>
              <a:rPr lang="cs-CZ" dirty="0" smtClean="0"/>
              <a:t>-&gt;&gt; 27 000,- 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00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Možnosti práce/stáže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Zaměstnání přímo na univerzitě</a:t>
            </a:r>
          </a:p>
          <a:p>
            <a:pPr lvl="2"/>
            <a:r>
              <a:rPr lang="cs-CZ" dirty="0" smtClean="0"/>
              <a:t>Snadno dosažitelné, blízkost (řidiči busu, kantýna, pomoc studentům,..)</a:t>
            </a:r>
          </a:p>
          <a:p>
            <a:r>
              <a:rPr lang="cs-CZ" dirty="0" smtClean="0"/>
              <a:t>Zaměstnání ve městě</a:t>
            </a:r>
          </a:p>
          <a:p>
            <a:pPr lvl="2"/>
            <a:r>
              <a:rPr lang="cs-CZ" dirty="0" smtClean="0"/>
              <a:t>Hlavně v restauracích, nemocnicích</a:t>
            </a:r>
            <a:r>
              <a:rPr lang="cs-CZ" dirty="0" smtClean="0"/>
              <a:t>,</a:t>
            </a:r>
          </a:p>
          <a:p>
            <a:pPr marL="914400" lvl="2" indent="0">
              <a:buNone/>
            </a:pPr>
            <a:r>
              <a:rPr lang="cs-CZ" dirty="0" smtClean="0"/>
              <a:t> </a:t>
            </a:r>
            <a:r>
              <a:rPr lang="cs-CZ" dirty="0" smtClean="0"/>
              <a:t>domácnostech</a:t>
            </a:r>
          </a:p>
          <a:p>
            <a:r>
              <a:rPr lang="cs-CZ" dirty="0" smtClean="0"/>
              <a:t>Odborné stáže</a:t>
            </a:r>
          </a:p>
          <a:p>
            <a:pPr lvl="2"/>
            <a:r>
              <a:rPr lang="cs-CZ" dirty="0" smtClean="0"/>
              <a:t>Hlavně ve větších městech</a:t>
            </a:r>
          </a:p>
          <a:p>
            <a:r>
              <a:rPr lang="cs-CZ" dirty="0" smtClean="0"/>
              <a:t>Proces:</a:t>
            </a:r>
          </a:p>
          <a:p>
            <a:pPr lvl="3"/>
            <a:r>
              <a:rPr lang="cs-CZ" dirty="0" smtClean="0"/>
              <a:t>nutnost získání registračního čísla (NIM - </a:t>
            </a:r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insurance</a:t>
            </a:r>
            <a:r>
              <a:rPr lang="cs-CZ" dirty="0" smtClean="0"/>
              <a:t> </a:t>
            </a:r>
            <a:r>
              <a:rPr lang="cs-CZ" dirty="0" err="1" smtClean="0"/>
              <a:t>number</a:t>
            </a:r>
            <a:r>
              <a:rPr lang="cs-CZ" dirty="0" smtClean="0"/>
              <a:t> – 2 týdny, kanceláře ve větších městech)</a:t>
            </a:r>
          </a:p>
          <a:p>
            <a:pPr lvl="3"/>
            <a:r>
              <a:rPr lang="cs-CZ" dirty="0" smtClean="0"/>
              <a:t>Bankovní účet (pouze s doporučením univerzity/prohlášením pronajímatele bydlení, základní účty zdarma)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180" y="2492896"/>
            <a:ext cx="346279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84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/>
          <a:lstStyle/>
          <a:p>
            <a:r>
              <a:rPr lang="cs-CZ" dirty="0" smtClean="0"/>
              <a:t>Během pobytu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60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Orientační týden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Studentské spolky, sportovní týmy</a:t>
            </a:r>
          </a:p>
          <a:p>
            <a:r>
              <a:rPr lang="cs-CZ" dirty="0" smtClean="0"/>
              <a:t>Seznamovací akce pro studenty ERASMU</a:t>
            </a:r>
          </a:p>
          <a:p>
            <a:r>
              <a:rPr lang="cs-CZ" dirty="0" smtClean="0"/>
              <a:t>Exkurze do knihovny, po kampusu, …</a:t>
            </a:r>
          </a:p>
          <a:p>
            <a:r>
              <a:rPr lang="cs-CZ" dirty="0" smtClean="0"/>
              <a:t>Zápis předmětů</a:t>
            </a:r>
          </a:p>
          <a:p>
            <a:pPr lvl="2"/>
            <a:r>
              <a:rPr lang="cs-CZ" dirty="0" smtClean="0"/>
              <a:t>120 kreditů, volitelný rozvrh, předem známy termíny seminářů, zkoušek, sylaby,..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014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Průběh školního roku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Hodinová dotace – 2 – 7 hodin týdně/předmět</a:t>
            </a:r>
          </a:p>
          <a:p>
            <a:r>
              <a:rPr lang="cs-CZ" dirty="0" smtClean="0"/>
              <a:t>Eseje, domácí úkoly a další příprava</a:t>
            </a:r>
          </a:p>
          <a:p>
            <a:r>
              <a:rPr lang="cs-CZ" dirty="0" smtClean="0"/>
              <a:t>Mimoškolní aktivity</a:t>
            </a:r>
          </a:p>
          <a:p>
            <a:pPr lvl="2"/>
            <a:r>
              <a:rPr lang="cs-CZ" dirty="0" smtClean="0"/>
              <a:t>Sport</a:t>
            </a:r>
          </a:p>
          <a:p>
            <a:pPr lvl="2"/>
            <a:r>
              <a:rPr lang="cs-CZ" dirty="0" smtClean="0"/>
              <a:t>Studentské spolky</a:t>
            </a:r>
          </a:p>
          <a:p>
            <a:pPr lvl="2"/>
            <a:r>
              <a:rPr lang="cs-CZ" dirty="0" smtClean="0"/>
              <a:t>Univerzitní akce</a:t>
            </a:r>
          </a:p>
          <a:p>
            <a:pPr marL="914400" lvl="2" indent="0">
              <a:buNone/>
            </a:pPr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498722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70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D:\Záloha_12_2_2016\Fotky\2015\Anglie_Říjen 2015\IMG_20151003_131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646"/>
            <a:ext cx="9144000" cy="51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5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D:\Záloha_12_2_2016\Fotky\2015\Anglie_Říjen 2015\IMG_20151017_133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646"/>
            <a:ext cx="9144000" cy="51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78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Ukončení studia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Vyžádání potřebných dokumentů</a:t>
            </a:r>
          </a:p>
          <a:p>
            <a:pPr lvl="2"/>
            <a:r>
              <a:rPr lang="cs-CZ" dirty="0" smtClean="0"/>
              <a:t>Výpis známek</a:t>
            </a:r>
          </a:p>
          <a:p>
            <a:pPr lvl="2"/>
            <a:r>
              <a:rPr lang="cs-CZ" dirty="0" smtClean="0"/>
              <a:t>Potvrzení o ukončení pobytu</a:t>
            </a:r>
          </a:p>
          <a:p>
            <a:pPr lvl="2"/>
            <a:r>
              <a:rPr lang="cs-CZ" dirty="0" smtClean="0"/>
              <a:t>Certifikáty za absolvované předměty (hlavně jazyky)</a:t>
            </a:r>
          </a:p>
          <a:p>
            <a:r>
              <a:rPr lang="cs-CZ" dirty="0" smtClean="0"/>
              <a:t>Odevzdání koleje</a:t>
            </a:r>
          </a:p>
          <a:p>
            <a:r>
              <a:rPr lang="cs-CZ" dirty="0" smtClean="0"/>
              <a:t>Odevzdání dokumentů na domácí univerzitě, zrušení eurového účtu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40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1249025" cy="749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7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Cestování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35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D:\Záloha_12_2_2016\Fotky\Anglie_leden 2016\IMG_20160116_133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61646"/>
            <a:ext cx="9144000" cy="51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59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1" name="Picture 3" descr="D:\Záloha_12_2_2016\Fotky\2015\Anglie_Říjen 2015\IMG_20150929_103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1" y="861646"/>
            <a:ext cx="9060169" cy="50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57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D:\Záloha_12_2_2016\Fotky\2015\Anglie_Říjen 2015\IMG_20151008_143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646"/>
            <a:ext cx="9144000" cy="51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4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D:\Záloha_12_2_2016\Fotky\2015\Anglie_Říjen 2015\IMG_20151101_163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646"/>
            <a:ext cx="9144000" cy="51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4413"/>
            <a:ext cx="91440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0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Výběrové řízení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Společné výběrové řízení se studenty magisterského oboru</a:t>
            </a:r>
          </a:p>
          <a:p>
            <a:r>
              <a:rPr lang="cs-CZ" dirty="0" smtClean="0"/>
              <a:t>Náležitosti přihlášky – CV, motivační dopis, doporučení školitele</a:t>
            </a:r>
          </a:p>
          <a:p>
            <a:r>
              <a:rPr lang="cs-CZ" dirty="0" smtClean="0"/>
              <a:t>Správný výběr univerzity</a:t>
            </a:r>
          </a:p>
          <a:p>
            <a:r>
              <a:rPr lang="cs-CZ" dirty="0" smtClean="0"/>
              <a:t>Výběr délky studia v zahraničí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94640"/>
            <a:ext cx="288032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1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Před odjezdem – domácí univerzita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Plán činnosti v zahraničí</a:t>
            </a:r>
          </a:p>
          <a:p>
            <a:r>
              <a:rPr lang="cs-CZ" dirty="0" smtClean="0"/>
              <a:t>Zřízení eurového účtu u KB</a:t>
            </a:r>
          </a:p>
          <a:p>
            <a:r>
              <a:rPr lang="cs-CZ" dirty="0" smtClean="0"/>
              <a:t>Seminář budoucích studentů </a:t>
            </a:r>
            <a:r>
              <a:rPr lang="cs-CZ" dirty="0" err="1" smtClean="0"/>
              <a:t>ERASMu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527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Před odjezdem – hostitelská univerzita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Požadavky na jazykové certifikáty</a:t>
            </a:r>
          </a:p>
          <a:p>
            <a:r>
              <a:rPr lang="cs-CZ" dirty="0" smtClean="0"/>
              <a:t>Výpis známek</a:t>
            </a:r>
          </a:p>
          <a:p>
            <a:r>
              <a:rPr lang="cs-CZ" dirty="0" smtClean="0"/>
              <a:t>Možnosti studia</a:t>
            </a:r>
          </a:p>
          <a:p>
            <a:r>
              <a:rPr lang="cs-CZ" dirty="0" smtClean="0"/>
              <a:t>Výběr bydlení</a:t>
            </a:r>
          </a:p>
          <a:p>
            <a:r>
              <a:rPr lang="cs-CZ" dirty="0" smtClean="0"/>
              <a:t>Uvítací balíček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08920"/>
            <a:ext cx="538657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53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 odjezdem - ostatní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Pojištění:</a:t>
            </a:r>
          </a:p>
          <a:p>
            <a:pPr lvl="2"/>
            <a:r>
              <a:rPr lang="cs-CZ" dirty="0" smtClean="0"/>
              <a:t>zdarma ke kartě /ISIC pojištění na rok</a:t>
            </a:r>
          </a:p>
          <a:p>
            <a:r>
              <a:rPr lang="cs-CZ" dirty="0" smtClean="0"/>
              <a:t>Očkování, mezinárodní řidičský průkaz, pas nebo další doklady nejsou potřeba</a:t>
            </a:r>
          </a:p>
          <a:p>
            <a:endParaRPr lang="cs-CZ" dirty="0" smtClean="0"/>
          </a:p>
          <a:p>
            <a:endParaRPr lang="cs-CZ" dirty="0" smtClean="0"/>
          </a:p>
          <a:p>
            <a:pPr lvl="2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132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Stěhování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Doprava – letadlo/auto</a:t>
            </a:r>
          </a:p>
          <a:p>
            <a:r>
              <a:rPr lang="cs-CZ" dirty="0" smtClean="0"/>
              <a:t>Věci s sebou: fotografie na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průkazy</a:t>
            </a:r>
            <a:r>
              <a:rPr lang="cs-CZ" dirty="0" smtClean="0"/>
              <a:t>, léky, sportovní vybavení</a:t>
            </a:r>
          </a:p>
          <a:p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45" y="1700808"/>
            <a:ext cx="319625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0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Bydlení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Kampus – daleko do města</a:t>
            </a:r>
          </a:p>
          <a:p>
            <a:r>
              <a:rPr lang="cs-CZ" dirty="0" smtClean="0"/>
              <a:t>Bydlení na kampusu – různé typy bydlení </a:t>
            </a:r>
          </a:p>
          <a:p>
            <a:pPr lvl="3"/>
            <a:r>
              <a:rPr lang="cs-CZ" dirty="0" smtClean="0"/>
              <a:t>Pro studenty ERASMU garantováno univerzitou</a:t>
            </a:r>
          </a:p>
          <a:p>
            <a:pPr lvl="3"/>
            <a:r>
              <a:rPr lang="cs-CZ" dirty="0" smtClean="0"/>
              <a:t>Studenti ERASMU ve skupinách (i dle geografické oblasti)</a:t>
            </a:r>
          </a:p>
          <a:p>
            <a:r>
              <a:rPr lang="cs-CZ" dirty="0" smtClean="0"/>
              <a:t>Bydlení mimo kampus – pronájem pokoje s dalšími studenty (FB, </a:t>
            </a:r>
            <a:r>
              <a:rPr lang="cs-CZ" dirty="0" smtClean="0">
                <a:hlinkClick r:id="rId2"/>
              </a:rPr>
              <a:t>www.spareroom.co.uk</a:t>
            </a:r>
            <a:r>
              <a:rPr lang="cs-CZ" dirty="0" smtClean="0"/>
              <a:t>) </a:t>
            </a:r>
          </a:p>
          <a:p>
            <a:pPr lvl="3"/>
            <a:r>
              <a:rPr lang="cs-CZ" dirty="0" smtClean="0"/>
              <a:t>Dojíždění (</a:t>
            </a:r>
            <a:r>
              <a:rPr lang="cs-CZ" dirty="0" err="1" smtClean="0"/>
              <a:t>Wivenhoe</a:t>
            </a:r>
            <a:r>
              <a:rPr lang="cs-CZ" dirty="0" smtClean="0"/>
              <a:t>, </a:t>
            </a:r>
            <a:r>
              <a:rPr lang="cs-CZ" dirty="0" err="1" smtClean="0"/>
              <a:t>Colchester</a:t>
            </a:r>
            <a:r>
              <a:rPr lang="cs-CZ" dirty="0" smtClean="0"/>
              <a:t>)</a:t>
            </a:r>
          </a:p>
          <a:p>
            <a:r>
              <a:rPr lang="cs-CZ" dirty="0" smtClean="0"/>
              <a:t>Bydlení mimo kampus –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krátkodobý </a:t>
            </a:r>
            <a:r>
              <a:rPr lang="cs-CZ" dirty="0" smtClean="0"/>
              <a:t>pronájem (</a:t>
            </a:r>
            <a:r>
              <a:rPr lang="cs-CZ" dirty="0" err="1" smtClean="0"/>
              <a:t>Airbnb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28910"/>
            <a:ext cx="3491880" cy="231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11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9" name="Picture 3" descr="D:\Záloha_12_2_2016\Fotky\Anglie_leden 2016\IMG_20160112_102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646"/>
            <a:ext cx="9144000" cy="51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86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1342</TotalTime>
  <Words>539</Words>
  <Application>Microsoft Office PowerPoint</Application>
  <PresentationFormat>Předvádění na obrazovce (4:3)</PresentationFormat>
  <Paragraphs>94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Exekutivní</vt:lpstr>
      <vt:lpstr>Prezentace aplikace PowerPoint</vt:lpstr>
      <vt:lpstr>Prezentace aplikace PowerPoint</vt:lpstr>
      <vt:lpstr>Výběrové řízení</vt:lpstr>
      <vt:lpstr>Před odjezdem – domácí univerzita</vt:lpstr>
      <vt:lpstr>Před odjezdem – hostitelská univerzita</vt:lpstr>
      <vt:lpstr>Před odjezdem - ostatní</vt:lpstr>
      <vt:lpstr>Stěhování</vt:lpstr>
      <vt:lpstr>Bydlení</vt:lpstr>
      <vt:lpstr>Prezentace aplikace PowerPoint</vt:lpstr>
      <vt:lpstr>Prezentace aplikace PowerPoint</vt:lpstr>
      <vt:lpstr>Finance</vt:lpstr>
      <vt:lpstr>Finance - příklad</vt:lpstr>
      <vt:lpstr>Možnosti práce/stáže</vt:lpstr>
      <vt:lpstr>Během pobytu</vt:lpstr>
      <vt:lpstr>Orientační týden</vt:lpstr>
      <vt:lpstr>Průběh školního roku</vt:lpstr>
      <vt:lpstr>Prezentace aplikace PowerPoint</vt:lpstr>
      <vt:lpstr>Prezentace aplikace PowerPoint</vt:lpstr>
      <vt:lpstr>Ukončení studia</vt:lpstr>
      <vt:lpstr>Cestování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ČEZ ICT Services, a. 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Essex</dc:title>
  <dc:creator>Pichlerová Lucie</dc:creator>
  <cp:lastModifiedBy>Pichlerová Lucie</cp:lastModifiedBy>
  <cp:revision>8</cp:revision>
  <dcterms:created xsi:type="dcterms:W3CDTF">2017-03-10T17:28:34Z</dcterms:created>
  <dcterms:modified xsi:type="dcterms:W3CDTF">2017-03-13T19:39:59Z</dcterms:modified>
</cp:coreProperties>
</file>