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9" r:id="rId4"/>
    <p:sldId id="260" r:id="rId5"/>
    <p:sldId id="266" r:id="rId6"/>
    <p:sldId id="269" r:id="rId7"/>
    <p:sldId id="261" r:id="rId8"/>
    <p:sldId id="262" r:id="rId9"/>
    <p:sldId id="263" r:id="rId10"/>
    <p:sldId id="267" r:id="rId11"/>
    <p:sldId id="264" r:id="rId12"/>
    <p:sldId id="265" r:id="rId13"/>
    <p:sldId id="268" r:id="rId14"/>
    <p:sldId id="270" r:id="rId15"/>
    <p:sldId id="271" r:id="rId16"/>
    <p:sldId id="272" r:id="rId17"/>
    <p:sldId id="275" r:id="rId18"/>
    <p:sldId id="273" r:id="rId19"/>
    <p:sldId id="274" r:id="rId20"/>
    <p:sldId id="276" r:id="rId21"/>
    <p:sldId id="277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 showGuides="1">
      <p:cViewPr varScale="1">
        <p:scale>
          <a:sx n="65" d="100"/>
          <a:sy n="65" d="100"/>
        </p:scale>
        <p:origin x="72" y="149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10/15/2017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10/15/2017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10/15/2017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10/15/2017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10/15/2017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10/15/2017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Content-GrommetsCombined.pn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10/15/2017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3" Type="http://schemas.openxmlformats.org/officeDocument/2006/relationships/image" Target="../media/image30.JPG"/><Relationship Id="rId7" Type="http://schemas.openxmlformats.org/officeDocument/2006/relationships/image" Target="../media/image34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image" Target="../media/image31.JPG"/><Relationship Id="rId9" Type="http://schemas.openxmlformats.org/officeDocument/2006/relationships/image" Target="../media/image36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Relationship Id="rId9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Universität</a:t>
            </a:r>
            <a:r>
              <a:rPr lang="en-US" dirty="0"/>
              <a:t> </a:t>
            </a:r>
            <a:r>
              <a:rPr lang="en-US" dirty="0" smtClean="0"/>
              <a:t>Wien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Erasmus+ Program</a:t>
            </a:r>
            <a:endParaRPr lang="en-US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err="1" smtClean="0"/>
              <a:t>Belasová</a:t>
            </a:r>
            <a:r>
              <a:rPr lang="cs-CZ" dirty="0" smtClean="0"/>
              <a:t> Kristýna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435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Související obráz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102"/>
            <a:ext cx="4851961" cy="3247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Výsledek obrázku pro uni wien hof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379" b="8246"/>
          <a:stretch/>
        </p:blipFill>
        <p:spPr bwMode="auto">
          <a:xfrm>
            <a:off x="22053" y="3426184"/>
            <a:ext cx="4829908" cy="3336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17973" y="610041"/>
            <a:ext cx="4503519" cy="337764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22842" y="611762"/>
            <a:ext cx="4517291" cy="3387968"/>
          </a:xfrm>
          <a:prstGeom prst="rect">
            <a:avLst/>
          </a:prstGeom>
        </p:spPr>
      </p:pic>
      <p:pic>
        <p:nvPicPr>
          <p:cNvPr id="6150" name="Picture 6" descr="Související obrázek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911" y="4564392"/>
            <a:ext cx="3377642" cy="2259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Výsledek obrázku pro kunstgeschichte wien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33" r="12965"/>
          <a:stretch/>
        </p:blipFill>
        <p:spPr bwMode="auto">
          <a:xfrm>
            <a:off x="8487503" y="4560277"/>
            <a:ext cx="3376251" cy="2202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8975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Sprachenzentrum</a:t>
            </a:r>
            <a:r>
              <a:rPr lang="en-US" dirty="0"/>
              <a:t> </a:t>
            </a:r>
            <a:r>
              <a:rPr lang="en-US" dirty="0" err="1"/>
              <a:t>Universität</a:t>
            </a:r>
            <a:r>
              <a:rPr lang="en-US" dirty="0"/>
              <a:t> Wien</a:t>
            </a:r>
          </a:p>
        </p:txBody>
      </p:sp>
      <p:pic>
        <p:nvPicPr>
          <p:cNvPr id="4106" name="Picture 10" descr="Výsledek obrázku pro sprachzentrum wi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6565" y="4573302"/>
            <a:ext cx="4595170" cy="157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Summer Intensive </a:t>
            </a:r>
            <a:r>
              <a:rPr lang="en-US" dirty="0" smtClean="0"/>
              <a:t>Courses</a:t>
            </a:r>
            <a:r>
              <a:rPr lang="cs-CZ" dirty="0" smtClean="0"/>
              <a:t> (3 týdny, 5x týdně, </a:t>
            </a:r>
            <a:r>
              <a:rPr lang="en-US" dirty="0"/>
              <a:t>9.15 a.m. - 1 p.m</a:t>
            </a:r>
            <a:r>
              <a:rPr lang="en-US" dirty="0" smtClean="0"/>
              <a:t>.</a:t>
            </a:r>
            <a:r>
              <a:rPr lang="cs-CZ" dirty="0" smtClean="0"/>
              <a:t>, </a:t>
            </a:r>
            <a:r>
              <a:rPr lang="en-US" dirty="0" smtClean="0"/>
              <a:t>€ 460</a:t>
            </a:r>
            <a:r>
              <a:rPr lang="cs-CZ" dirty="0" smtClean="0"/>
              <a:t>)</a:t>
            </a:r>
          </a:p>
          <a:p>
            <a:r>
              <a:rPr lang="cs-CZ" dirty="0" err="1" smtClean="0"/>
              <a:t>Trimester</a:t>
            </a:r>
            <a:r>
              <a:rPr lang="cs-CZ" dirty="0" smtClean="0"/>
              <a:t> </a:t>
            </a:r>
            <a:r>
              <a:rPr lang="cs-CZ" dirty="0" err="1" smtClean="0"/>
              <a:t>course</a:t>
            </a:r>
            <a:r>
              <a:rPr lang="cs-CZ" dirty="0" smtClean="0"/>
              <a:t> (9 týdnů, 2x týdně, </a:t>
            </a:r>
            <a:r>
              <a:rPr lang="en-US" dirty="0"/>
              <a:t>360 </a:t>
            </a:r>
            <a:r>
              <a:rPr lang="en-US" dirty="0" smtClean="0"/>
              <a:t>€</a:t>
            </a:r>
            <a:r>
              <a:rPr lang="cs-CZ" dirty="0" smtClean="0"/>
              <a:t>)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3238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Vídeň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 smtClean="0"/>
              <a:t>M</a:t>
            </a:r>
            <a:r>
              <a:rPr lang="en-US" dirty="0" err="1" smtClean="0"/>
              <a:t>eldezettel</a:t>
            </a:r>
            <a:r>
              <a:rPr lang="en-US" dirty="0" smtClean="0"/>
              <a:t> </a:t>
            </a:r>
            <a:r>
              <a:rPr lang="cs-CZ" dirty="0" err="1"/>
              <a:t>W</a:t>
            </a:r>
            <a:r>
              <a:rPr lang="en-US" dirty="0" err="1" smtClean="0"/>
              <a:t>ien</a:t>
            </a:r>
            <a:endParaRPr lang="cs-CZ" dirty="0" smtClean="0"/>
          </a:p>
          <a:p>
            <a:r>
              <a:rPr lang="cs-CZ" dirty="0" smtClean="0"/>
              <a:t>C</a:t>
            </a:r>
            <a:r>
              <a:rPr lang="en-US" dirty="0" err="1" smtClean="0"/>
              <a:t>onfirmation</a:t>
            </a:r>
            <a:r>
              <a:rPr lang="en-US" dirty="0" smtClean="0"/>
              <a:t> </a:t>
            </a:r>
            <a:r>
              <a:rPr lang="en-US" dirty="0"/>
              <a:t>of permanent residence </a:t>
            </a:r>
          </a:p>
        </p:txBody>
      </p:sp>
    </p:spTree>
    <p:extLst>
      <p:ext uri="{BB962C8B-B14F-4D97-AF65-F5344CB8AC3E}">
        <p14:creationId xmlns:p14="http://schemas.microsoft.com/office/powerpoint/2010/main" val="3137448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91" t="1" b="1083"/>
          <a:stretch/>
        </p:blipFill>
        <p:spPr>
          <a:xfrm>
            <a:off x="3059295" y="44789"/>
            <a:ext cx="4289893" cy="3594933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152567" y="436007"/>
            <a:ext cx="3488060" cy="2616045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124690" y="3778072"/>
            <a:ext cx="3543811" cy="2616047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55800" y="3985411"/>
            <a:ext cx="3292078" cy="2469059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90169" y="525338"/>
            <a:ext cx="4062053" cy="3046540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9701" y="3649794"/>
            <a:ext cx="4277608" cy="3208206"/>
          </a:xfrm>
          <a:prstGeom prst="rect">
            <a:avLst/>
          </a:prstGeom>
        </p:spPr>
      </p:pic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43008" y="466950"/>
            <a:ext cx="3594931" cy="2696198"/>
          </a:xfrm>
        </p:spPr>
      </p:pic>
      <p:pic>
        <p:nvPicPr>
          <p:cNvPr id="13" name="Obrázek 1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03" t="3301" r="10160"/>
          <a:stretch/>
        </p:blipFill>
        <p:spPr>
          <a:xfrm rot="5400000">
            <a:off x="-85618" y="3908111"/>
            <a:ext cx="3078520" cy="2872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267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Stáž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Institut für Kunstgeschichte - Universität </a:t>
            </a:r>
            <a:r>
              <a:rPr lang="de-DE" dirty="0" smtClean="0"/>
              <a:t>Wien</a:t>
            </a:r>
            <a:endParaRPr lang="cs-CZ" dirty="0" smtClean="0"/>
          </a:p>
          <a:p>
            <a:r>
              <a:rPr lang="en-US" dirty="0" err="1"/>
              <a:t>Islamische</a:t>
            </a:r>
            <a:r>
              <a:rPr lang="en-US" dirty="0"/>
              <a:t> </a:t>
            </a:r>
            <a:r>
              <a:rPr lang="en-US" dirty="0" err="1" smtClean="0"/>
              <a:t>Kunstgeschichte</a:t>
            </a:r>
            <a:endParaRPr lang="cs-CZ" dirty="0" smtClean="0"/>
          </a:p>
          <a:p>
            <a:r>
              <a:rPr lang="en-US" dirty="0"/>
              <a:t>Prof. Dr. Markus </a:t>
            </a:r>
            <a:r>
              <a:rPr lang="en-US" dirty="0" smtClean="0"/>
              <a:t>Ritter</a:t>
            </a:r>
            <a:r>
              <a:rPr lang="cs-CZ" dirty="0" smtClean="0"/>
              <a:t> a </a:t>
            </a:r>
            <a:r>
              <a:rPr lang="en-US" dirty="0"/>
              <a:t>Dr. </a:t>
            </a:r>
            <a:r>
              <a:rPr lang="en-US" dirty="0" err="1"/>
              <a:t>Mattia</a:t>
            </a:r>
            <a:r>
              <a:rPr lang="en-US" dirty="0"/>
              <a:t> </a:t>
            </a:r>
            <a:r>
              <a:rPr lang="en-US" dirty="0" err="1" smtClean="0"/>
              <a:t>Guidetti</a:t>
            </a:r>
            <a:endParaRPr lang="cs-CZ" dirty="0" smtClean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6254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</a:t>
            </a:r>
            <a:r>
              <a:rPr lang="cs-CZ" dirty="0" smtClean="0"/>
              <a:t>roces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Přihláška</a:t>
            </a:r>
          </a:p>
          <a:p>
            <a:r>
              <a:rPr lang="cs-CZ" dirty="0" smtClean="0"/>
              <a:t>Životopis</a:t>
            </a:r>
          </a:p>
          <a:p>
            <a:r>
              <a:rPr lang="cs-CZ" dirty="0" smtClean="0"/>
              <a:t>Stipendium (600 EUR/měsíc)</a:t>
            </a:r>
          </a:p>
          <a:p>
            <a:r>
              <a:rPr lang="cs-CZ" dirty="0" smtClean="0"/>
              <a:t>Papírování</a:t>
            </a:r>
          </a:p>
          <a:p>
            <a:r>
              <a:rPr lang="cs-CZ" dirty="0"/>
              <a:t>M</a:t>
            </a:r>
            <a:r>
              <a:rPr lang="en-US" dirty="0" err="1"/>
              <a:t>eldezettel</a:t>
            </a:r>
            <a:r>
              <a:rPr lang="en-US" dirty="0"/>
              <a:t> </a:t>
            </a:r>
            <a:r>
              <a:rPr lang="cs-CZ" dirty="0"/>
              <a:t>W</a:t>
            </a:r>
            <a:r>
              <a:rPr lang="en-US" dirty="0" err="1" smtClean="0"/>
              <a:t>ien</a:t>
            </a:r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73912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Náplň stáže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cs-CZ" dirty="0" smtClean="0"/>
              <a:t>Asistence na konferenci </a:t>
            </a:r>
            <a:r>
              <a:rPr lang="en-US" dirty="0"/>
              <a:t>Reassessing Nineteenth-Century Art in Islamic </a:t>
            </a:r>
            <a:r>
              <a:rPr lang="en-US" dirty="0" smtClean="0"/>
              <a:t>Countries</a:t>
            </a:r>
            <a:endParaRPr lang="cs-CZ" dirty="0" smtClean="0"/>
          </a:p>
          <a:p>
            <a:r>
              <a:rPr lang="cs-CZ" dirty="0" smtClean="0"/>
              <a:t>Asistence na univerzitě </a:t>
            </a:r>
          </a:p>
          <a:p>
            <a:r>
              <a:rPr lang="cs-CZ" dirty="0" smtClean="0"/>
              <a:t>Přípravné práce pro expozici fotografií na univerzitě </a:t>
            </a:r>
          </a:p>
          <a:p>
            <a:r>
              <a:rPr lang="cs-CZ" dirty="0" smtClean="0"/>
              <a:t>Práce s knihovním systémem</a:t>
            </a:r>
          </a:p>
          <a:p>
            <a:r>
              <a:rPr lang="cs-CZ" dirty="0" smtClean="0"/>
              <a:t>Výzkum ohledně umění islámského původu v českých a slovenských sbírkách</a:t>
            </a:r>
          </a:p>
          <a:p>
            <a:r>
              <a:rPr lang="cs-CZ" dirty="0" err="1" smtClean="0"/>
              <a:t>Sprachzentrum</a:t>
            </a:r>
            <a:r>
              <a:rPr lang="cs-CZ" dirty="0" smtClean="0"/>
              <a:t> kurzy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9266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3831" y="457199"/>
            <a:ext cx="3343275" cy="5943602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96767" y="1200149"/>
            <a:ext cx="5943602" cy="4457702"/>
          </a:xfrm>
          <a:prstGeom prst="rect">
            <a:avLst/>
          </a:prstGeom>
        </p:spPr>
      </p:pic>
      <p:pic>
        <p:nvPicPr>
          <p:cNvPr id="10242" name="Picture 2" descr="Výsledek obrázku pro zacherlfabri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6130" y="457200"/>
            <a:ext cx="4457702" cy="5943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3007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Ubytování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350 EUR/měsíc</a:t>
            </a:r>
          </a:p>
          <a:p>
            <a:r>
              <a:rPr lang="cs-CZ" dirty="0" smtClean="0"/>
              <a:t>20 EUR vybavení</a:t>
            </a:r>
            <a:endParaRPr lang="en-US" dirty="0"/>
          </a:p>
        </p:txBody>
      </p:sp>
      <p:pic>
        <p:nvPicPr>
          <p:cNvPr id="8194" name="Picture 2" descr="Výsledek obrázku pro gasome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9431" y="2381086"/>
            <a:ext cx="4889960" cy="3948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3753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041056" y="592993"/>
            <a:ext cx="4743935" cy="3557951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57251" y="857250"/>
            <a:ext cx="6858000" cy="514350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06" t="5553" r="6844"/>
          <a:stretch/>
        </p:blipFill>
        <p:spPr>
          <a:xfrm rot="5400000">
            <a:off x="9392149" y="4048891"/>
            <a:ext cx="2640155" cy="2959542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61740" y="581758"/>
            <a:ext cx="4654065" cy="3490549"/>
          </a:xfrm>
          <a:prstGeom prst="rect">
            <a:avLst/>
          </a:prstGeom>
        </p:spPr>
      </p:pic>
      <p:pic>
        <p:nvPicPr>
          <p:cNvPr id="9218" name="Picture 2" descr="Výsledek obrázku pro gasometer studentenhei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499" y="4267200"/>
            <a:ext cx="4088958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3980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Katolická</a:t>
            </a:r>
            <a:r>
              <a:rPr lang="en-US" dirty="0"/>
              <a:t> </a:t>
            </a:r>
            <a:r>
              <a:rPr lang="en-US" dirty="0" err="1"/>
              <a:t>teologická</a:t>
            </a:r>
            <a:r>
              <a:rPr lang="en-US" dirty="0"/>
              <a:t> </a:t>
            </a:r>
            <a:r>
              <a:rPr lang="en-US" dirty="0" err="1"/>
              <a:t>fakulta</a:t>
            </a:r>
            <a:r>
              <a:rPr lang="en-US" dirty="0"/>
              <a:t> </a:t>
            </a:r>
            <a:r>
              <a:rPr lang="en-US" dirty="0" err="1"/>
              <a:t>Univerzity</a:t>
            </a:r>
            <a:r>
              <a:rPr lang="en-US" dirty="0"/>
              <a:t> Karlovy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Druhý ročník: </a:t>
            </a:r>
            <a:r>
              <a:rPr lang="en-US" dirty="0" err="1"/>
              <a:t>Dějiny</a:t>
            </a:r>
            <a:r>
              <a:rPr lang="en-US" dirty="0"/>
              <a:t> </a:t>
            </a:r>
            <a:r>
              <a:rPr lang="en-US" dirty="0" err="1"/>
              <a:t>křesťanského</a:t>
            </a:r>
            <a:r>
              <a:rPr lang="en-US" dirty="0"/>
              <a:t> </a:t>
            </a:r>
            <a:r>
              <a:rPr lang="en-US" dirty="0" err="1"/>
              <a:t>umění</a:t>
            </a:r>
            <a:r>
              <a:rPr lang="en-US" dirty="0"/>
              <a:t> </a:t>
            </a:r>
            <a:r>
              <a:rPr lang="en-US" dirty="0" err="1"/>
              <a:t>Bc</a:t>
            </a:r>
            <a:r>
              <a:rPr lang="en-US" dirty="0" smtClean="0"/>
              <a:t>.</a:t>
            </a:r>
            <a:endParaRPr lang="cs-CZ" dirty="0" smtClean="0"/>
          </a:p>
          <a:p>
            <a:r>
              <a:rPr lang="en-US" dirty="0" err="1"/>
              <a:t>Oddělení</a:t>
            </a:r>
            <a:r>
              <a:rPr lang="en-US" dirty="0"/>
              <a:t> pro </a:t>
            </a:r>
            <a:r>
              <a:rPr lang="en-US" dirty="0" err="1"/>
              <a:t>zahraniční</a:t>
            </a:r>
            <a:r>
              <a:rPr lang="en-US" dirty="0"/>
              <a:t> </a:t>
            </a:r>
            <a:r>
              <a:rPr lang="en-US" dirty="0" err="1"/>
              <a:t>vztahy</a:t>
            </a:r>
            <a:endParaRPr lang="en-US" dirty="0"/>
          </a:p>
          <a:p>
            <a:r>
              <a:rPr lang="en-US" dirty="0" err="1"/>
              <a:t>Referentka</a:t>
            </a:r>
            <a:r>
              <a:rPr lang="en-US" dirty="0"/>
              <a:t>: Olga </a:t>
            </a:r>
            <a:r>
              <a:rPr lang="en-US" dirty="0" err="1"/>
              <a:t>Ďurišová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026" name="Picture 2" descr="Výsledek obrázku pro ktf uk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6467" y="3833446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3584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</a:t>
            </a:r>
            <a:r>
              <a:rPr lang="cs-CZ" dirty="0" smtClean="0"/>
              <a:t>hrnutí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 smtClean="0"/>
              <a:t>Autentická Vídeň</a:t>
            </a:r>
          </a:p>
          <a:p>
            <a:r>
              <a:rPr lang="cs-CZ" dirty="0" smtClean="0"/>
              <a:t>Nová přátelství/kontakty</a:t>
            </a:r>
          </a:p>
          <a:p>
            <a:r>
              <a:rPr lang="cs-CZ" dirty="0" smtClean="0"/>
              <a:t>Nové pracovní a studijní prostředí</a:t>
            </a:r>
          </a:p>
          <a:p>
            <a:r>
              <a:rPr lang="cs-CZ" dirty="0" smtClean="0"/>
              <a:t>Nové příležitosti</a:t>
            </a:r>
          </a:p>
          <a:p>
            <a:r>
              <a:rPr lang="cs-CZ" dirty="0"/>
              <a:t>Jazykové možnosti </a:t>
            </a:r>
            <a:endParaRPr lang="cs-CZ" dirty="0" smtClean="0"/>
          </a:p>
          <a:p>
            <a:r>
              <a:rPr lang="cs-CZ" dirty="0" smtClean="0"/>
              <a:t>Finanční gramotnost</a:t>
            </a:r>
          </a:p>
          <a:p>
            <a:r>
              <a:rPr lang="cs-CZ" dirty="0" smtClean="0"/>
              <a:t>Možnost cestování </a:t>
            </a:r>
          </a:p>
          <a:p>
            <a:endParaRPr lang="cs-CZ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15951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 smtClean="0"/>
          </a:p>
          <a:p>
            <a:pPr marL="0" indent="0" algn="ctr">
              <a:buNone/>
            </a:pPr>
            <a:r>
              <a:rPr lang="cs-CZ" sz="8000" dirty="0" smtClean="0"/>
              <a:t>Děkuji za pozornost</a:t>
            </a:r>
            <a:endParaRPr lang="en-US" sz="8000" dirty="0"/>
          </a:p>
        </p:txBody>
      </p:sp>
    </p:spTree>
    <p:extLst>
      <p:ext uri="{BB962C8B-B14F-4D97-AF65-F5344CB8AC3E}">
        <p14:creationId xmlns:p14="http://schemas.microsoft.com/office/powerpoint/2010/main" val="22482139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Možnosti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Itálie (</a:t>
            </a:r>
            <a:r>
              <a:rPr lang="en-US" dirty="0" err="1" smtClean="0"/>
              <a:t>Benátky</a:t>
            </a:r>
            <a:r>
              <a:rPr lang="cs-CZ" dirty="0" smtClean="0"/>
              <a:t>, </a:t>
            </a:r>
            <a:r>
              <a:rPr lang="en-US" dirty="0" smtClean="0"/>
              <a:t>Bologna</a:t>
            </a:r>
            <a:r>
              <a:rPr lang="cs-CZ" dirty="0" smtClean="0"/>
              <a:t>)</a:t>
            </a:r>
          </a:p>
          <a:p>
            <a:r>
              <a:rPr lang="cs-CZ" dirty="0" smtClean="0"/>
              <a:t>Německo (</a:t>
            </a:r>
            <a:r>
              <a:rPr lang="en-US" dirty="0" err="1" smtClean="0"/>
              <a:t>Cáchy</a:t>
            </a:r>
            <a:r>
              <a:rPr lang="cs-CZ" dirty="0" smtClean="0"/>
              <a:t>, Drážďany)</a:t>
            </a:r>
          </a:p>
          <a:p>
            <a:r>
              <a:rPr lang="cs-CZ" dirty="0" smtClean="0"/>
              <a:t>Polsko (</a:t>
            </a:r>
            <a:r>
              <a:rPr lang="en-US" dirty="0" err="1" smtClean="0"/>
              <a:t>Krakov</a:t>
            </a:r>
            <a:r>
              <a:rPr lang="cs-CZ" dirty="0" smtClean="0"/>
              <a:t>)</a:t>
            </a:r>
          </a:p>
          <a:p>
            <a:r>
              <a:rPr lang="cs-CZ" dirty="0" smtClean="0"/>
              <a:t>Rakousko (Vídeň)</a:t>
            </a:r>
          </a:p>
          <a:p>
            <a:r>
              <a:rPr lang="cs-CZ" dirty="0" smtClean="0"/>
              <a:t>Belgie (</a:t>
            </a:r>
            <a:r>
              <a:rPr lang="cs-CZ" dirty="0" err="1" smtClean="0"/>
              <a:t>Leuven</a:t>
            </a:r>
            <a:r>
              <a:rPr lang="cs-CZ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796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Proces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 smtClean="0"/>
              <a:t>Výběrové řízení (Motivační dopis, Životopis, Předběžný studijní plán, jazyková úroveň)</a:t>
            </a:r>
          </a:p>
          <a:p>
            <a:r>
              <a:rPr lang="cs-CZ" dirty="0"/>
              <a:t>On-line jazyková podpora (OLS</a:t>
            </a:r>
            <a:r>
              <a:rPr lang="cs-CZ" dirty="0" smtClean="0"/>
              <a:t>)</a:t>
            </a:r>
          </a:p>
          <a:p>
            <a:r>
              <a:rPr lang="cs-CZ" dirty="0" smtClean="0"/>
              <a:t>Papírování (</a:t>
            </a:r>
            <a:r>
              <a:rPr lang="en-US" dirty="0" smtClean="0"/>
              <a:t>Transcript of records, Letter of acceptance, Learning agreement</a:t>
            </a:r>
            <a:r>
              <a:rPr lang="cs-CZ" dirty="0" smtClean="0"/>
              <a:t>)</a:t>
            </a:r>
          </a:p>
          <a:p>
            <a:r>
              <a:rPr lang="en-US" dirty="0" smtClean="0"/>
              <a:t>Departmental coordinator </a:t>
            </a:r>
            <a:r>
              <a:rPr lang="cs-CZ" dirty="0" smtClean="0"/>
              <a:t>(</a:t>
            </a:r>
            <a:r>
              <a:rPr lang="en-US" dirty="0"/>
              <a:t>Dr. Friedrich </a:t>
            </a:r>
            <a:r>
              <a:rPr lang="en-US" dirty="0" err="1" smtClean="0"/>
              <a:t>Polleroß</a:t>
            </a:r>
            <a:r>
              <a:rPr lang="cs-CZ" dirty="0" smtClean="0"/>
              <a:t>)</a:t>
            </a:r>
          </a:p>
          <a:p>
            <a:r>
              <a:rPr lang="cs-CZ" dirty="0"/>
              <a:t>Pojištění </a:t>
            </a:r>
          </a:p>
          <a:p>
            <a:r>
              <a:rPr lang="cs-CZ" dirty="0" smtClean="0"/>
              <a:t>Eurový účet/stipendium</a:t>
            </a:r>
          </a:p>
          <a:p>
            <a:r>
              <a:rPr lang="cs-CZ" dirty="0"/>
              <a:t>Ubytování </a:t>
            </a:r>
          </a:p>
          <a:p>
            <a:endParaRPr lang="en-US" dirty="0"/>
          </a:p>
          <a:p>
            <a:endParaRPr lang="en-US" dirty="0"/>
          </a:p>
          <a:p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en-US" dirty="0"/>
          </a:p>
        </p:txBody>
      </p:sp>
      <p:pic>
        <p:nvPicPr>
          <p:cNvPr id="7172" name="Picture 4" descr="Výsledek obrázku pro paperwor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0398" y="4400063"/>
            <a:ext cx="2268491" cy="174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6858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Ubytování 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3</a:t>
            </a:r>
            <a:r>
              <a:rPr lang="cs-CZ" dirty="0" smtClean="0"/>
              <a:t>30</a:t>
            </a:r>
            <a:r>
              <a:rPr lang="en-US" dirty="0" smtClean="0"/>
              <a:t>€</a:t>
            </a:r>
            <a:r>
              <a:rPr lang="cs-CZ" dirty="0" smtClean="0"/>
              <a:t> EUR/měsíc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1956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8030" y="509141"/>
            <a:ext cx="3305908" cy="5880109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67849" y="1244882"/>
            <a:ext cx="5885921" cy="4414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836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0879" y="1502299"/>
            <a:ext cx="4800723" cy="3600542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20530" y="1492258"/>
            <a:ext cx="4812199" cy="3609149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21421" y="1502299"/>
            <a:ext cx="4800724" cy="3600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421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Universität</a:t>
            </a:r>
            <a:r>
              <a:rPr lang="en-US" dirty="0"/>
              <a:t> Wien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Zapsání předmětů (</a:t>
            </a:r>
            <a:r>
              <a:rPr lang="cs-CZ" dirty="0" err="1"/>
              <a:t>u:find</a:t>
            </a:r>
            <a:r>
              <a:rPr lang="cs-CZ" dirty="0"/>
              <a:t>, </a:t>
            </a:r>
            <a:r>
              <a:rPr lang="cs-CZ" dirty="0" smtClean="0"/>
              <a:t>u:space)</a:t>
            </a:r>
          </a:p>
          <a:p>
            <a:r>
              <a:rPr lang="cs-CZ" dirty="0" err="1"/>
              <a:t>Sudent</a:t>
            </a:r>
            <a:r>
              <a:rPr lang="cs-CZ" dirty="0"/>
              <a:t> ID (</a:t>
            </a:r>
            <a:r>
              <a:rPr lang="cs-CZ" dirty="0" err="1" smtClean="0"/>
              <a:t>u:card</a:t>
            </a:r>
            <a:r>
              <a:rPr lang="cs-CZ" dirty="0" smtClean="0"/>
              <a:t>)</a:t>
            </a:r>
            <a:endParaRPr lang="cs-CZ" dirty="0"/>
          </a:p>
          <a:p>
            <a:r>
              <a:rPr lang="cs-CZ" dirty="0" smtClean="0"/>
              <a:t>ESN</a:t>
            </a:r>
            <a:endParaRPr lang="en-US" dirty="0"/>
          </a:p>
        </p:txBody>
      </p:sp>
      <p:pic>
        <p:nvPicPr>
          <p:cNvPr id="7" name="Picture 2" descr="Výsledek obrázku pro universitat wi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9385" y="4858204"/>
            <a:ext cx="4730260" cy="1288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1390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Výsledek obrázku pro esn wi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590" y="768716"/>
            <a:ext cx="6210056" cy="2018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Výsledek obrázku pro esn wien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695" y="2932927"/>
            <a:ext cx="2931013" cy="1465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Výsledek obrázku pro esn wie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5318" y="2932926"/>
            <a:ext cx="3933635" cy="1966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Výsledek obrázku pro esn wie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6646" y="1003542"/>
            <a:ext cx="4982307" cy="1868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Výsledek obrázku pro esn wie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695" y="4398434"/>
            <a:ext cx="2931013" cy="1465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Výsledek obrázku pro esn wien stammtisch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4005" y="2932926"/>
            <a:ext cx="3908016" cy="1465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Výsledek obrázku pro esn wien stammtisch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4005" y="4411012"/>
            <a:ext cx="3908016" cy="1465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Související obrázek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8953" y="4960762"/>
            <a:ext cx="3490376" cy="1314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1105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ký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D9B247"/>
      </a:accent1>
      <a:accent2>
        <a:srgbClr val="CC702D"/>
      </a:accent2>
      <a:accent3>
        <a:srgbClr val="B53A31"/>
      </a:accent3>
      <a:accent4>
        <a:srgbClr val="815F56"/>
      </a:accent4>
      <a:accent5>
        <a:srgbClr val="AE9E7C"/>
      </a:accent5>
      <a:accent6>
        <a:srgbClr val="7B8865"/>
      </a:accent6>
      <a:hlink>
        <a:srgbClr val="BB7826"/>
      </a:hlink>
      <a:folHlink>
        <a:srgbClr val="CF9C5F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E4E49EB0-FB00-41F5-9359-4843D783A23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246</TotalTime>
  <Words>260</Words>
  <Application>Microsoft Office PowerPoint</Application>
  <PresentationFormat>Širokoúhlá obrazovka</PresentationFormat>
  <Paragraphs>70</Paragraphs>
  <Slides>21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21</vt:i4>
      </vt:variant>
    </vt:vector>
  </HeadingPairs>
  <TitlesOfParts>
    <vt:vector size="24" baseType="lpstr">
      <vt:lpstr>Arial</vt:lpstr>
      <vt:lpstr>Garamond</vt:lpstr>
      <vt:lpstr>Organický</vt:lpstr>
      <vt:lpstr>Universität Wien Erasmus+ Program</vt:lpstr>
      <vt:lpstr>Katolická teologická fakulta Univerzity Karlovy</vt:lpstr>
      <vt:lpstr>Možnosti</vt:lpstr>
      <vt:lpstr>Proces</vt:lpstr>
      <vt:lpstr>Ubytování </vt:lpstr>
      <vt:lpstr>Prezentace aplikace PowerPoint</vt:lpstr>
      <vt:lpstr>Prezentace aplikace PowerPoint</vt:lpstr>
      <vt:lpstr>Universität Wien</vt:lpstr>
      <vt:lpstr>Prezentace aplikace PowerPoint</vt:lpstr>
      <vt:lpstr>Prezentace aplikace PowerPoint</vt:lpstr>
      <vt:lpstr>Sprachenzentrum Universität Wien</vt:lpstr>
      <vt:lpstr>Vídeň</vt:lpstr>
      <vt:lpstr>Prezentace aplikace PowerPoint</vt:lpstr>
      <vt:lpstr>Stáž</vt:lpstr>
      <vt:lpstr>Proces</vt:lpstr>
      <vt:lpstr>Náplň stáže</vt:lpstr>
      <vt:lpstr>Prezentace aplikace PowerPoint</vt:lpstr>
      <vt:lpstr>Ubytování</vt:lpstr>
      <vt:lpstr>Prezentace aplikace PowerPoint</vt:lpstr>
      <vt:lpstr>Shrnutí</vt:lpstr>
      <vt:lpstr>Prezentace aplikace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Universität Wien Erasmus+ Program</dc:title>
  <dc:creator>Samsung</dc:creator>
  <cp:lastModifiedBy>Samsung</cp:lastModifiedBy>
  <cp:revision>22</cp:revision>
  <dcterms:created xsi:type="dcterms:W3CDTF">2017-10-14T21:37:26Z</dcterms:created>
  <dcterms:modified xsi:type="dcterms:W3CDTF">2017-10-15T13:31:19Z</dcterms:modified>
</cp:coreProperties>
</file>